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notesSlides/notesSlide26.xml" ContentType="application/vnd.openxmlformats-officedocument.presentationml.notesSlide+xml"/>
  <Override PartName="/ppt/tags/tag33.xml" ContentType="application/vnd.openxmlformats-officedocument.presentationml.tags+xml"/>
  <Override PartName="/ppt/notesSlides/notesSlide2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4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47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8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5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5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5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5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5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6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61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6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6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6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65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6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69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70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71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7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7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74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75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76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7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79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80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8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82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83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84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85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8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87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8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89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90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9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92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9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94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95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96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97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98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99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00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01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0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03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04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0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0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07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08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8" r:id="rId2"/>
  </p:sldMasterIdLst>
  <p:notesMasterIdLst>
    <p:notesMasterId r:id="rId112"/>
  </p:notesMasterIdLst>
  <p:sldIdLst>
    <p:sldId id="257" r:id="rId3"/>
    <p:sldId id="742" r:id="rId4"/>
    <p:sldId id="745" r:id="rId5"/>
    <p:sldId id="746" r:id="rId6"/>
    <p:sldId id="747" r:id="rId7"/>
    <p:sldId id="748" r:id="rId8"/>
    <p:sldId id="749" r:id="rId9"/>
    <p:sldId id="750" r:id="rId10"/>
    <p:sldId id="561" r:id="rId11"/>
    <p:sldId id="562" r:id="rId12"/>
    <p:sldId id="446" r:id="rId13"/>
    <p:sldId id="819" r:id="rId14"/>
    <p:sldId id="839" r:id="rId15"/>
    <p:sldId id="620" r:id="rId16"/>
    <p:sldId id="840" r:id="rId17"/>
    <p:sldId id="626" r:id="rId18"/>
    <p:sldId id="498" r:id="rId19"/>
    <p:sldId id="480" r:id="rId20"/>
    <p:sldId id="499" r:id="rId21"/>
    <p:sldId id="481" r:id="rId22"/>
    <p:sldId id="841" r:id="rId23"/>
    <p:sldId id="500" r:id="rId24"/>
    <p:sldId id="501" r:id="rId25"/>
    <p:sldId id="842" r:id="rId26"/>
    <p:sldId id="844" r:id="rId27"/>
    <p:sldId id="503" r:id="rId28"/>
    <p:sldId id="505" r:id="rId29"/>
    <p:sldId id="901" r:id="rId30"/>
    <p:sldId id="482" r:id="rId31"/>
    <p:sldId id="902" r:id="rId32"/>
    <p:sldId id="845" r:id="rId33"/>
    <p:sldId id="846" r:id="rId34"/>
    <p:sldId id="903" r:id="rId35"/>
    <p:sldId id="511" r:id="rId36"/>
    <p:sldId id="904" r:id="rId37"/>
    <p:sldId id="483" r:id="rId38"/>
    <p:sldId id="905" r:id="rId39"/>
    <p:sldId id="510" r:id="rId40"/>
    <p:sldId id="906" r:id="rId41"/>
    <p:sldId id="621" r:id="rId42"/>
    <p:sldId id="848" r:id="rId43"/>
    <p:sldId id="947" r:id="rId44"/>
    <p:sldId id="641" r:id="rId45"/>
    <p:sldId id="649" r:id="rId46"/>
    <p:sldId id="850" r:id="rId47"/>
    <p:sldId id="856" r:id="rId48"/>
    <p:sldId id="851" r:id="rId49"/>
    <p:sldId id="857" r:id="rId50"/>
    <p:sldId id="858" r:id="rId51"/>
    <p:sldId id="852" r:id="rId52"/>
    <p:sldId id="853" r:id="rId53"/>
    <p:sldId id="859" r:id="rId54"/>
    <p:sldId id="854" r:id="rId55"/>
    <p:sldId id="860" r:id="rId56"/>
    <p:sldId id="861" r:id="rId57"/>
    <p:sldId id="886" r:id="rId58"/>
    <p:sldId id="849" r:id="rId59"/>
    <p:sldId id="622" r:id="rId60"/>
    <p:sldId id="487" r:id="rId61"/>
    <p:sldId id="895" r:id="rId62"/>
    <p:sldId id="527" r:id="rId63"/>
    <p:sldId id="896" r:id="rId64"/>
    <p:sldId id="528" r:id="rId65"/>
    <p:sldId id="897" r:id="rId66"/>
    <p:sldId id="530" r:id="rId67"/>
    <p:sldId id="898" r:id="rId68"/>
    <p:sldId id="488" r:id="rId69"/>
    <p:sldId id="899" r:id="rId70"/>
    <p:sldId id="529" r:id="rId71"/>
    <p:sldId id="900" r:id="rId72"/>
    <p:sldId id="623" r:id="rId73"/>
    <p:sldId id="908" r:id="rId74"/>
    <p:sldId id="914" r:id="rId75"/>
    <p:sldId id="909" r:id="rId76"/>
    <p:sldId id="915" r:id="rId77"/>
    <p:sldId id="910" r:id="rId78"/>
    <p:sldId id="916" r:id="rId79"/>
    <p:sldId id="911" r:id="rId80"/>
    <p:sldId id="917" r:id="rId81"/>
    <p:sldId id="912" r:id="rId82"/>
    <p:sldId id="918" r:id="rId83"/>
    <p:sldId id="913" r:id="rId84"/>
    <p:sldId id="919" r:id="rId85"/>
    <p:sldId id="624" r:id="rId86"/>
    <p:sldId id="920" r:id="rId87"/>
    <p:sldId id="921" r:id="rId88"/>
    <p:sldId id="922" r:id="rId89"/>
    <p:sldId id="923" r:id="rId90"/>
    <p:sldId id="924" r:id="rId91"/>
    <p:sldId id="925" r:id="rId92"/>
    <p:sldId id="926" r:id="rId93"/>
    <p:sldId id="927" r:id="rId94"/>
    <p:sldId id="928" r:id="rId95"/>
    <p:sldId id="929" r:id="rId96"/>
    <p:sldId id="930" r:id="rId97"/>
    <p:sldId id="931" r:id="rId98"/>
    <p:sldId id="625" r:id="rId99"/>
    <p:sldId id="932" r:id="rId100"/>
    <p:sldId id="933" r:id="rId101"/>
    <p:sldId id="934" r:id="rId102"/>
    <p:sldId id="935" r:id="rId103"/>
    <p:sldId id="936" r:id="rId104"/>
    <p:sldId id="937" r:id="rId105"/>
    <p:sldId id="938" r:id="rId106"/>
    <p:sldId id="939" r:id="rId107"/>
    <p:sldId id="940" r:id="rId108"/>
    <p:sldId id="941" r:id="rId109"/>
    <p:sldId id="942" r:id="rId110"/>
    <p:sldId id="943" r:id="rId111"/>
  </p:sldIdLst>
  <p:sldSz cx="12192000" cy="6858000"/>
  <p:notesSz cx="6858000" cy="9144000"/>
  <p:custDataLst>
    <p:tags r:id="rId1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A6A6A6"/>
    <a:srgbClr val="308219"/>
    <a:srgbClr val="FF0066"/>
    <a:srgbClr val="008000"/>
    <a:srgbClr val="005086"/>
    <a:srgbClr val="D1D105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32" autoAdjust="0"/>
    <p:restoredTop sz="95332" autoAdjust="0"/>
  </p:normalViewPr>
  <p:slideViewPr>
    <p:cSldViewPr snapToGrid="0">
      <p:cViewPr varScale="1">
        <p:scale>
          <a:sx n="72" d="100"/>
          <a:sy n="72" d="100"/>
        </p:scale>
        <p:origin x="978" y="66"/>
      </p:cViewPr>
      <p:guideLst>
        <p:guide orient="horz" pos="264"/>
        <p:guide pos="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410868509380066E-2"/>
          <c:y val="0.243097706239985"/>
          <c:w val="0.98491284363202958"/>
          <c:h val="0.513880493635328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Q1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6.2E-2</c:v>
                </c:pt>
                <c:pt idx="1">
                  <c:v>0.111</c:v>
                </c:pt>
                <c:pt idx="2">
                  <c:v>0.11600000000000001</c:v>
                </c:pt>
                <c:pt idx="3">
                  <c:v>0.129</c:v>
                </c:pt>
                <c:pt idx="5">
                  <c:v>9.0999999999999998E-2</c:v>
                </c:pt>
                <c:pt idx="6">
                  <c:v>2.1000000000000001E-2</c:v>
                </c:pt>
                <c:pt idx="7">
                  <c:v>9.4E-2</c:v>
                </c:pt>
                <c:pt idx="8">
                  <c:v>5.2999999999999999E-2</c:v>
                </c:pt>
                <c:pt idx="9">
                  <c:v>6.8000000000000005E-2</c:v>
                </c:pt>
                <c:pt idx="10">
                  <c:v>1.4E-2</c:v>
                </c:pt>
                <c:pt idx="11">
                  <c:v>8.2000000000000003E-2</c:v>
                </c:pt>
                <c:pt idx="14">
                  <c:v>5.8000000000000003E-2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3-450F-84DE-442C2C3871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 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Sheet1!$C$2:$C$16</c:f>
              <c:numCache>
                <c:formatCode>0.0%</c:formatCode>
                <c:ptCount val="15"/>
                <c:pt idx="0">
                  <c:v>6.6000000000000003E-2</c:v>
                </c:pt>
                <c:pt idx="1">
                  <c:v>0.11799999999999999</c:v>
                </c:pt>
                <c:pt idx="2">
                  <c:v>0.127</c:v>
                </c:pt>
                <c:pt idx="3">
                  <c:v>0.13100000000000001</c:v>
                </c:pt>
                <c:pt idx="5">
                  <c:v>0.104</c:v>
                </c:pt>
                <c:pt idx="6">
                  <c:v>3.5000000000000003E-2</c:v>
                </c:pt>
                <c:pt idx="7">
                  <c:v>7.9000000000000001E-2</c:v>
                </c:pt>
                <c:pt idx="8">
                  <c:v>6.0999999999999999E-2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7.4999999999999997E-2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33-450F-84DE-442C2C3871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Q3 2019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33-450F-84DE-442C2C3871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Sheet1!$D$2:$D$16</c:f>
              <c:numCache>
                <c:formatCode>0.0%</c:formatCode>
                <c:ptCount val="15"/>
                <c:pt idx="0">
                  <c:v>8.2000000000000003E-2</c:v>
                </c:pt>
                <c:pt idx="1">
                  <c:v>0.13500000000000001</c:v>
                </c:pt>
                <c:pt idx="2">
                  <c:v>0.129</c:v>
                </c:pt>
                <c:pt idx="3">
                  <c:v>0.17100000000000001</c:v>
                </c:pt>
                <c:pt idx="5">
                  <c:v>0.126</c:v>
                </c:pt>
                <c:pt idx="6">
                  <c:v>3.1E-2</c:v>
                </c:pt>
                <c:pt idx="7">
                  <c:v>0.122</c:v>
                </c:pt>
                <c:pt idx="8">
                  <c:v>6.9000000000000006E-2</c:v>
                </c:pt>
                <c:pt idx="9">
                  <c:v>0.107</c:v>
                </c:pt>
                <c:pt idx="10">
                  <c:v>0.02</c:v>
                </c:pt>
                <c:pt idx="11">
                  <c:v>0.11</c:v>
                </c:pt>
                <c:pt idx="14">
                  <c:v>6.8000000000000005E-2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7-2533-450F-84DE-442C2C3871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Q4 2019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Sheet1!$E$2:$E$16</c:f>
              <c:numCache>
                <c:formatCode>0.0%</c:formatCode>
                <c:ptCount val="15"/>
                <c:pt idx="0">
                  <c:v>6.2E-2</c:v>
                </c:pt>
                <c:pt idx="1">
                  <c:v>0.111</c:v>
                </c:pt>
                <c:pt idx="2">
                  <c:v>0.11600000000000001</c:v>
                </c:pt>
                <c:pt idx="3">
                  <c:v>0.129</c:v>
                </c:pt>
                <c:pt idx="5">
                  <c:v>9.0999999999999998E-2</c:v>
                </c:pt>
                <c:pt idx="6">
                  <c:v>2.1000000000000001E-2</c:v>
                </c:pt>
                <c:pt idx="7">
                  <c:v>9.4E-2</c:v>
                </c:pt>
                <c:pt idx="8">
                  <c:v>5.2999999999999999E-2</c:v>
                </c:pt>
                <c:pt idx="9">
                  <c:v>6.8000000000000005E-2</c:v>
                </c:pt>
                <c:pt idx="10">
                  <c:v>1.4E-2</c:v>
                </c:pt>
                <c:pt idx="11">
                  <c:v>8.2000000000000003E-2</c:v>
                </c:pt>
                <c:pt idx="14">
                  <c:v>5.8000000000000003E-2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33-450F-84DE-442C2C3871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Q1 2020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Sheet1!$F$2:$F$16</c:f>
              <c:numCache>
                <c:formatCode>0.0%</c:formatCode>
                <c:ptCount val="15"/>
                <c:pt idx="0">
                  <c:v>6.6000000000000003E-2</c:v>
                </c:pt>
                <c:pt idx="1">
                  <c:v>0.11799999999999999</c:v>
                </c:pt>
                <c:pt idx="2">
                  <c:v>0.127</c:v>
                </c:pt>
                <c:pt idx="3">
                  <c:v>0.13100000000000001</c:v>
                </c:pt>
                <c:pt idx="5">
                  <c:v>0.104</c:v>
                </c:pt>
                <c:pt idx="6">
                  <c:v>3.5000000000000003E-2</c:v>
                </c:pt>
                <c:pt idx="7">
                  <c:v>7.9000000000000001E-2</c:v>
                </c:pt>
                <c:pt idx="8">
                  <c:v>6.0999999999999999E-2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7.4999999999999997E-2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33-450F-84DE-442C2C38712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Q2 2020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Sheet1!$G$2:$G$16</c:f>
              <c:numCache>
                <c:formatCode>0.0%</c:formatCode>
                <c:ptCount val="15"/>
                <c:pt idx="0">
                  <c:v>8.2000000000000003E-2</c:v>
                </c:pt>
                <c:pt idx="1">
                  <c:v>0.13500000000000001</c:v>
                </c:pt>
                <c:pt idx="2">
                  <c:v>0.129</c:v>
                </c:pt>
                <c:pt idx="3">
                  <c:v>0.17100000000000001</c:v>
                </c:pt>
                <c:pt idx="5">
                  <c:v>0.126</c:v>
                </c:pt>
                <c:pt idx="6">
                  <c:v>3.1E-2</c:v>
                </c:pt>
                <c:pt idx="7">
                  <c:v>0.122</c:v>
                </c:pt>
                <c:pt idx="8">
                  <c:v>6.9000000000000006E-2</c:v>
                </c:pt>
                <c:pt idx="9">
                  <c:v>0.107</c:v>
                </c:pt>
                <c:pt idx="10">
                  <c:v>0.02</c:v>
                </c:pt>
                <c:pt idx="11">
                  <c:v>0.11</c:v>
                </c:pt>
                <c:pt idx="14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33-450F-84DE-442C2C38712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Q3 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Sheet1!$H$2:$H$16</c:f>
              <c:numCache>
                <c:formatCode>0.0%</c:formatCode>
                <c:ptCount val="15"/>
                <c:pt idx="0">
                  <c:v>8.2000000000000003E-2</c:v>
                </c:pt>
                <c:pt idx="1">
                  <c:v>0.13500000000000001</c:v>
                </c:pt>
                <c:pt idx="2">
                  <c:v>0.129</c:v>
                </c:pt>
                <c:pt idx="3">
                  <c:v>0.17100000000000001</c:v>
                </c:pt>
                <c:pt idx="5">
                  <c:v>0.126</c:v>
                </c:pt>
                <c:pt idx="6">
                  <c:v>3.1E-2</c:v>
                </c:pt>
                <c:pt idx="7">
                  <c:v>0.122</c:v>
                </c:pt>
                <c:pt idx="8">
                  <c:v>6.9000000000000006E-2</c:v>
                </c:pt>
                <c:pt idx="9">
                  <c:v>0.107</c:v>
                </c:pt>
                <c:pt idx="10">
                  <c:v>0.02</c:v>
                </c:pt>
                <c:pt idx="11">
                  <c:v>0.11</c:v>
                </c:pt>
                <c:pt idx="14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533-450F-84DE-442C2C38712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Q4 2020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Sheet1!$I$2:$I$16</c:f>
              <c:numCache>
                <c:formatCode>0.0%</c:formatCode>
                <c:ptCount val="15"/>
                <c:pt idx="0">
                  <c:v>8.2000000000000003E-2</c:v>
                </c:pt>
                <c:pt idx="1">
                  <c:v>0.13500000000000001</c:v>
                </c:pt>
                <c:pt idx="2">
                  <c:v>0.129</c:v>
                </c:pt>
                <c:pt idx="3">
                  <c:v>0.17100000000000001</c:v>
                </c:pt>
                <c:pt idx="5">
                  <c:v>0.126</c:v>
                </c:pt>
                <c:pt idx="6">
                  <c:v>3.1E-2</c:v>
                </c:pt>
                <c:pt idx="7">
                  <c:v>0.122</c:v>
                </c:pt>
                <c:pt idx="8">
                  <c:v>6.9000000000000006E-2</c:v>
                </c:pt>
                <c:pt idx="9">
                  <c:v>0.107</c:v>
                </c:pt>
                <c:pt idx="10">
                  <c:v>0.02</c:v>
                </c:pt>
                <c:pt idx="11">
                  <c:v>0.11</c:v>
                </c:pt>
                <c:pt idx="14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533-450F-84DE-442C2C3871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86802624"/>
        <c:axId val="686793112"/>
        <c:extLst/>
      </c:barChart>
      <c:catAx>
        <c:axId val="68680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cap="none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686793112"/>
        <c:crosses val="autoZero"/>
        <c:auto val="1"/>
        <c:lblAlgn val="ctr"/>
        <c:lblOffset val="100"/>
        <c:noMultiLvlLbl val="0"/>
      </c:catAx>
      <c:valAx>
        <c:axId val="686793112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6868026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39536416304416483"/>
          <c:y val="4.5409159077450467E-2"/>
          <c:w val="0.60350757618225515"/>
          <c:h val="0.116407492489839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Q2 2020 (During-COVID19), Q3 2020 (During-COVID19), Q4 2020 (During-COVID19)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Sheet1!$B$2:$B$16</c:f>
              <c:numCache>
                <c:formatCode>##0.00%</c:formatCode>
                <c:ptCount val="15"/>
                <c:pt idx="0">
                  <c:v>6.0355712688047909E-2</c:v>
                </c:pt>
                <c:pt idx="1">
                  <c:v>8.412098298676747E-2</c:v>
                </c:pt>
                <c:pt idx="2">
                  <c:v>0.12035541195476576</c:v>
                </c:pt>
                <c:pt idx="3">
                  <c:v>0.13592974417716686</c:v>
                </c:pt>
                <c:pt idx="4">
                  <c:v>0.1077</c:v>
                </c:pt>
                <c:pt idx="5">
                  <c:v>8.5810810810810809E-2</c:v>
                </c:pt>
                <c:pt idx="6">
                  <c:v>2.4151123864179818E-2</c:v>
                </c:pt>
                <c:pt idx="7">
                  <c:v>7.0150322118826061E-2</c:v>
                </c:pt>
                <c:pt idx="8">
                  <c:v>5.7083333333333333E-2</c:v>
                </c:pt>
                <c:pt idx="9">
                  <c:v>5.8823529411764698E-2</c:v>
                </c:pt>
                <c:pt idx="10">
                  <c:v>1.2791572610985704E-2</c:v>
                </c:pt>
                <c:pt idx="11">
                  <c:v>8.7390761548064924E-2</c:v>
                </c:pt>
                <c:pt idx="12">
                  <c:v>4.6391752577319589E-2</c:v>
                </c:pt>
                <c:pt idx="13">
                  <c:v>3.5905271199388848E-2</c:v>
                </c:pt>
                <c:pt idx="14">
                  <c:v>5.6291390728476817E-2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A-40FD-A736-889B82CB7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 2019 Pre-COVID19), Q3 2019 Pre-COVID19), Q4 2019 (Pre-COVID19)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TOTAL</c:v>
                </c:pt>
                <c:pt idx="1">
                  <c:v>Early Morning Bite</c:v>
                </c:pt>
                <c:pt idx="2">
                  <c:v>Breakfast For One</c:v>
                </c:pt>
                <c:pt idx="3">
                  <c:v>Family Breakfast</c:v>
                </c:pt>
                <c:pt idx="4">
                  <c:v>Breakfast at Work/School</c:v>
                </c:pt>
                <c:pt idx="5">
                  <c:v>Mid Morning Snack</c:v>
                </c:pt>
                <c:pt idx="6">
                  <c:v>Lunch</c:v>
                </c:pt>
                <c:pt idx="7">
                  <c:v>Lunch Alternative</c:v>
                </c:pt>
                <c:pt idx="8">
                  <c:v>Afternoon Snack</c:v>
                </c:pt>
                <c:pt idx="9">
                  <c:v>After Work/School Bite</c:v>
                </c:pt>
                <c:pt idx="10">
                  <c:v>Dinner</c:v>
                </c:pt>
                <c:pt idx="11">
                  <c:v>Dinner Alternative</c:v>
                </c:pt>
                <c:pt idx="12">
                  <c:v>Evening Me</c:v>
                </c:pt>
                <c:pt idx="13">
                  <c:v>Evening We</c:v>
                </c:pt>
                <c:pt idx="14">
                  <c:v>Bedtime/Late Night Snack</c:v>
                </c:pt>
              </c:strCache>
            </c:strRef>
          </c:cat>
          <c:val>
            <c:numRef>
              <c:f>Sheet1!$C$2:$C$16</c:f>
              <c:numCache>
                <c:formatCode>0.00%</c:formatCode>
                <c:ptCount val="15"/>
                <c:pt idx="0">
                  <c:v>7.6300000000000007E-2</c:v>
                </c:pt>
                <c:pt idx="1">
                  <c:v>0.1295</c:v>
                </c:pt>
                <c:pt idx="2">
                  <c:v>0.1283</c:v>
                </c:pt>
                <c:pt idx="3">
                  <c:v>0.15579999999999999</c:v>
                </c:pt>
                <c:pt idx="4">
                  <c:v>0.1013</c:v>
                </c:pt>
                <c:pt idx="5">
                  <c:v>0.1182</c:v>
                </c:pt>
                <c:pt idx="6">
                  <c:v>3.2399999999999998E-2</c:v>
                </c:pt>
                <c:pt idx="7">
                  <c:v>0.1075</c:v>
                </c:pt>
                <c:pt idx="8">
                  <c:v>6.6000000000000003E-2</c:v>
                </c:pt>
                <c:pt idx="9">
                  <c:v>0.1014</c:v>
                </c:pt>
                <c:pt idx="10">
                  <c:v>1.8200000000000001E-2</c:v>
                </c:pt>
                <c:pt idx="11">
                  <c:v>9.8000000000000004E-2</c:v>
                </c:pt>
                <c:pt idx="12">
                  <c:v>4.8899999999999999E-2</c:v>
                </c:pt>
                <c:pt idx="13">
                  <c:v>6.8699999999999997E-2</c:v>
                </c:pt>
                <c:pt idx="14">
                  <c:v>6.5100000000000005E-2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A-40FD-A736-889B82CB7D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686802624"/>
        <c:axId val="686793112"/>
      </c:barChart>
      <c:scatterChart>
        <c:scatterStyle val="lineMarker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axId val="804041288"/>
        <c:axId val="804043584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K Share Gains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6"/>
                  <c:spPr>
                    <a:solidFill>
                      <a:schemeClr val="lt1"/>
                    </a:solidFill>
                    <a:ln w="1587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00" b="0" i="0" u="none" strike="noStrike" kern="1200" baseline="0">
                          <a:solidFill>
                            <a:schemeClr val="dk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Sheet1!$A$2:$A$16</c15:sqref>
                        </c15:formulaRef>
                      </c:ext>
                    </c:extLst>
                    <c:strCache>
                      <c:ptCount val="15"/>
                      <c:pt idx="0">
                        <c:v>TOTAL</c:v>
                      </c:pt>
                      <c:pt idx="1">
                        <c:v>Early Morning Bite</c:v>
                      </c:pt>
                      <c:pt idx="2">
                        <c:v>Breakfast For One</c:v>
                      </c:pt>
                      <c:pt idx="3">
                        <c:v>Family Breakfast</c:v>
                      </c:pt>
                      <c:pt idx="4">
                        <c:v>Breakfast at Work/School</c:v>
                      </c:pt>
                      <c:pt idx="5">
                        <c:v>Mid Morning Snack</c:v>
                      </c:pt>
                      <c:pt idx="6">
                        <c:v>Lunch</c:v>
                      </c:pt>
                      <c:pt idx="7">
                        <c:v>Lunch Alternative</c:v>
                      </c:pt>
                      <c:pt idx="8">
                        <c:v>Afternoon Snack</c:v>
                      </c:pt>
                      <c:pt idx="9">
                        <c:v>After Work/School Bite</c:v>
                      </c:pt>
                      <c:pt idx="10">
                        <c:v>Dinner</c:v>
                      </c:pt>
                      <c:pt idx="11">
                        <c:v>Dinner Alternative</c:v>
                      </c:pt>
                      <c:pt idx="12">
                        <c:v>Evening Me</c:v>
                      </c:pt>
                      <c:pt idx="13">
                        <c:v>Evening We</c:v>
                      </c:pt>
                      <c:pt idx="14">
                        <c:v>Bedtime/Late Night Snack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Sheet1!$D$2:$D$16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1.59</c:v>
                      </c:pt>
                      <c:pt idx="1">
                        <c:v>4.54</c:v>
                      </c:pt>
                      <c:pt idx="2">
                        <c:v>0.79</c:v>
                      </c:pt>
                      <c:pt idx="3">
                        <c:v>1.99</c:v>
                      </c:pt>
                      <c:pt idx="4">
                        <c:v>-0.64</c:v>
                      </c:pt>
                      <c:pt idx="5">
                        <c:v>3.23</c:v>
                      </c:pt>
                      <c:pt idx="6">
                        <c:v>0.83</c:v>
                      </c:pt>
                      <c:pt idx="7">
                        <c:v>3.73</c:v>
                      </c:pt>
                      <c:pt idx="8">
                        <c:v>0.89</c:v>
                      </c:pt>
                      <c:pt idx="9">
                        <c:v>4.26</c:v>
                      </c:pt>
                      <c:pt idx="10">
                        <c:v>0.54</c:v>
                      </c:pt>
                      <c:pt idx="11">
                        <c:v>1.06</c:v>
                      </c:pt>
                      <c:pt idx="12">
                        <c:v>0.25</c:v>
                      </c:pt>
                      <c:pt idx="13">
                        <c:v>3.28</c:v>
                      </c:pt>
                      <c:pt idx="14">
                        <c:v>0.88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63DA-40FD-A736-889B82CB7DA0}"/>
                  </c:ext>
                </c:extLst>
              </c15:ser>
            </c15:filteredScatterSeries>
          </c:ext>
        </c:extLst>
      </c:scatterChart>
      <c:catAx>
        <c:axId val="68680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686793112"/>
        <c:crosses val="autoZero"/>
        <c:auto val="1"/>
        <c:lblAlgn val="ctr"/>
        <c:lblOffset val="100"/>
        <c:noMultiLvlLbl val="0"/>
      </c:catAx>
      <c:valAx>
        <c:axId val="686793112"/>
        <c:scaling>
          <c:orientation val="minMax"/>
        </c:scaling>
        <c:delete val="1"/>
        <c:axPos val="l"/>
        <c:numFmt formatCode="##0.00%" sourceLinked="1"/>
        <c:majorTickMark val="none"/>
        <c:minorTickMark val="none"/>
        <c:tickLblPos val="nextTo"/>
        <c:crossAx val="686802624"/>
        <c:crosses val="autoZero"/>
        <c:crossBetween val="between"/>
      </c:valAx>
      <c:valAx>
        <c:axId val="804043584"/>
        <c:scaling>
          <c:orientation val="minMax"/>
        </c:scaling>
        <c:delete val="1"/>
        <c:axPos val="r"/>
        <c:numFmt formatCode="0.00%" sourceLinked="1"/>
        <c:majorTickMark val="none"/>
        <c:minorTickMark val="none"/>
        <c:tickLblPos val="nextTo"/>
        <c:crossAx val="804041288"/>
        <c:crosses val="max"/>
        <c:crossBetween val="midCat"/>
      </c:valAx>
      <c:valAx>
        <c:axId val="804041288"/>
        <c:scaling>
          <c:orientation val="minMax"/>
        </c:scaling>
        <c:delete val="1"/>
        <c:axPos val="t"/>
        <c:majorTickMark val="none"/>
        <c:minorTickMark val="none"/>
        <c:tickLblPos val="nextTo"/>
        <c:crossAx val="804043584"/>
        <c:crosses val="max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689190097992558"/>
          <c:y val="2.9169910957944471E-2"/>
          <c:w val="0.41275323790853147"/>
          <c:h val="0.148630375884981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1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56A2D-505B-4D34-8BC5-9DFCBA14EFDA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9FD32-03F2-4BA7-A69A-35BF09A473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6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7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756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672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039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094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727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57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4613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552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962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730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1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5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7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67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52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86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96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6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2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9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49FD32-03F2-4BA7-A69A-35BF09A473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64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31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49FD32-03F2-4BA7-A69A-35BF09A473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270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4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04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30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MORNING: Early Morning Bite, Breakfast For One, Family Breakfast, Breakfast Work/School, Mid Morning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AFTERNOON: Lunch, Lunch Alternative, Afternoon Snack, After Work/School Bite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EVENING: Dinner, Dinner Alternative, Evening Me, Evening We, Bedtime/Late Night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MEALS: Breakfast For One, Family Breakfast, Breakfast Work/School, Lunch, Lunch Alternative, Dinner, Dinner Alternative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SNACKS: Early Morning Bite, Mid Morning Snack, Afternoon Snack, After Work/School Bite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Evening Me, Evening We, Bedtime/Late Night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871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MORNING: Early Morning Bite, Breakfast For One, Family Breakfast, Breakfast Work/School, Mid Morning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AFTERNOON: Lunch, Lunch Alternative, Afternoon Snack, After Work/School Bite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EVENING: Dinner, Dinner Alternative, Evening Me, Evening We, Bedtime/Late Night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MEALS: Breakfast For One, Family Breakfast, Breakfast Work/School, Lunch, Lunch Alternative, Dinner, Dinner Alternative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SNACKS: Early Morning Bite, Mid Morning Snack, Afternoon Snack, After Work/School Bite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Evening Me, Evening We, Bedtime/Late Night Snack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536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8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7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22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7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6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97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56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85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84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0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 May 2021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926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18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2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64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51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61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365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49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7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8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664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60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326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243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21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83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214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74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6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79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02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128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25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85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65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13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39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89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4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12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4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36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161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45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545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249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7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20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3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69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733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85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824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790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30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113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49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631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00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1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17A6-EA5C-44A5-9F1C-072D49344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700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37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113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210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483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937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332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290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861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776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9FD32-03F2-4BA7-A69A-35BF09A473DA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1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80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2564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1417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96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/>
          <a:lstStyle/>
          <a:p>
            <a:fld id="{8A0054E3-373C-6A40-AC7B-353BACBE9E45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70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7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2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9447"/>
            <a:ext cx="9144000" cy="9257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733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5774"/>
            <a:ext cx="2743200" cy="365847"/>
          </a:xfrm>
        </p:spPr>
        <p:txBody>
          <a:bodyPr/>
          <a:lstStyle>
            <a:lvl1pPr>
              <a:defRPr sz="800" b="1"/>
            </a:lvl1pPr>
          </a:lstStyle>
          <a:p>
            <a:fld id="{CC024F77-96F7-4761-A433-4D79765C41C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094278" y="2"/>
            <a:ext cx="1460377" cy="935183"/>
            <a:chOff x="4724400" y="2438400"/>
            <a:chExt cx="1095283" cy="685801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5294236" y="2598753"/>
              <a:ext cx="685800" cy="365094"/>
            </a:xfrm>
            <a:prstGeom prst="triangle">
              <a:avLst/>
            </a:prstGeom>
            <a:solidFill>
              <a:srgbClr val="007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5102826" y="2598753"/>
              <a:ext cx="685800" cy="365094"/>
            </a:xfrm>
            <a:prstGeom prst="triangle">
              <a:avLst/>
            </a:prstGeom>
            <a:solidFill>
              <a:srgbClr val="34B233">
                <a:alpha val="7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4929142" y="2598754"/>
              <a:ext cx="685800" cy="365094"/>
            </a:xfrm>
            <a:prstGeom prst="triangle">
              <a:avLst/>
            </a:prstGeom>
            <a:solidFill>
              <a:srgbClr val="69BE2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4737732" y="2598754"/>
              <a:ext cx="685800" cy="365094"/>
            </a:xfrm>
            <a:prstGeom prst="triangle">
              <a:avLst/>
            </a:prstGeom>
            <a:solidFill>
              <a:srgbClr val="BED600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4564047" y="2598754"/>
              <a:ext cx="685800" cy="365094"/>
            </a:xfrm>
            <a:prstGeom prst="triangle">
              <a:avLst/>
            </a:prstGeom>
            <a:solidFill>
              <a:srgbClr val="EEAF3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276" y="586954"/>
            <a:ext cx="721809" cy="288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5060" r="34040" b="88879"/>
          <a:stretch/>
        </p:blipFill>
        <p:spPr>
          <a:xfrm>
            <a:off x="10146864" y="344491"/>
            <a:ext cx="1937219" cy="2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88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0741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4254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0" progId="TCLayout.ActiveDocument.1">
                  <p:embed/>
                </p:oleObj>
              </mc:Choice>
              <mc:Fallback>
                <p:oleObj name="think-cell Slide" r:id="rId11" imgW="473" imgH="4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200" b="0" i="0" baseline="0" dirty="0"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1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9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0" progId="TCLayout.ActiveDocument.1">
                  <p:embed/>
                </p:oleObj>
              </mc:Choice>
              <mc:Fallback>
                <p:oleObj name="think-cell Slide" r:id="rId10" imgW="473" imgH="4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200" b="0" i="0" baseline="0" dirty="0">
              <a:latin typeface="Franklin Gothic Medium Cond" panose="020B0606030402020204" pitchFamily="34" charset="0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404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700" r:id="rId6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hart" Target="../charts/char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hart" Target="../charts/char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4.bin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5.bin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6.bin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5092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45" imgH="245" progId="TCLayout.ActiveDocument.1">
                  <p:embed/>
                </p:oleObj>
              </mc:Choice>
              <mc:Fallback>
                <p:oleObj name="think-cell Slide" r:id="rId5" imgW="245" imgH="2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5400" dirty="0"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Occasions Trend Report</a:t>
            </a: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A1F2F05F-C674-484C-AAE6-D7FF660EE2C9}"/>
              </a:ext>
            </a:extLst>
          </p:cNvPr>
          <p:cNvSpPr txBox="1"/>
          <p:nvPr/>
        </p:nvSpPr>
        <p:spPr>
          <a:xfrm>
            <a:off x="746234" y="4266067"/>
            <a:ext cx="10373239" cy="61077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964F909A-1DC5-4B6E-B68B-99D6505884CC}"/>
              </a:ext>
            </a:extLst>
          </p:cNvPr>
          <p:cNvSpPr txBox="1"/>
          <p:nvPr/>
        </p:nvSpPr>
        <p:spPr>
          <a:xfrm>
            <a:off x="746234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7" name="Filter">
            <a:extLst>
              <a:ext uri="{FF2B5EF4-FFF2-40B4-BE49-F238E27FC236}">
                <a16:creationId xmlns:a16="http://schemas.microsoft.com/office/drawing/2014/main" id="{77277A92-3F10-4997-A8EF-00369BC9C6CB}"/>
              </a:ext>
            </a:extLst>
          </p:cNvPr>
          <p:cNvSpPr txBox="1"/>
          <p:nvPr/>
        </p:nvSpPr>
        <p:spPr>
          <a:xfrm>
            <a:off x="2420009" y="4878108"/>
            <a:ext cx="871904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sz="1600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6AA1A7-D36B-461F-8542-D763A80B7D23}"/>
              </a:ext>
            </a:extLst>
          </p:cNvPr>
          <p:cNvSpPr txBox="1"/>
          <p:nvPr/>
        </p:nvSpPr>
        <p:spPr>
          <a:xfrm>
            <a:off x="746234" y="4878108"/>
            <a:ext cx="1464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sz="1600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  <p:sp>
        <p:nvSpPr>
          <p:cNvPr id="15" name="Time Period">
            <a:extLst>
              <a:ext uri="{FF2B5EF4-FFF2-40B4-BE49-F238E27FC236}">
                <a16:creationId xmlns:a16="http://schemas.microsoft.com/office/drawing/2014/main" id="{4FFF7D38-B1A5-4767-BE6B-7529B21B367D}"/>
              </a:ext>
            </a:extLst>
          </p:cNvPr>
          <p:cNvSpPr txBox="1"/>
          <p:nvPr/>
        </p:nvSpPr>
        <p:spPr>
          <a:xfrm>
            <a:off x="746234" y="3195128"/>
            <a:ext cx="1834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Quarter-Over-Quarter: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6" name="QoQ">
            <a:extLst>
              <a:ext uri="{FF2B5EF4-FFF2-40B4-BE49-F238E27FC236}">
                <a16:creationId xmlns:a16="http://schemas.microsoft.com/office/drawing/2014/main" id="{4800DBA8-AAE3-4F2B-B3DF-28CE9B100DF8}"/>
              </a:ext>
            </a:extLst>
          </p:cNvPr>
          <p:cNvSpPr txBox="1"/>
          <p:nvPr/>
        </p:nvSpPr>
        <p:spPr>
          <a:xfrm>
            <a:off x="2420009" y="3195128"/>
            <a:ext cx="871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20" name="Time Period">
            <a:extLst>
              <a:ext uri="{FF2B5EF4-FFF2-40B4-BE49-F238E27FC236}">
                <a16:creationId xmlns:a16="http://schemas.microsoft.com/office/drawing/2014/main" id="{CD5B88AE-2171-4B7C-8509-9B8FE227C358}"/>
              </a:ext>
            </a:extLst>
          </p:cNvPr>
          <p:cNvSpPr txBox="1"/>
          <p:nvPr/>
        </p:nvSpPr>
        <p:spPr>
          <a:xfrm>
            <a:off x="746234" y="3723971"/>
            <a:ext cx="1318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Year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</a:rPr>
              <a:t>-Over-</a:t>
            </a: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Yea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</a:rPr>
              <a:t>r: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</a:endParaRPr>
          </a:p>
        </p:txBody>
      </p:sp>
      <p:sp>
        <p:nvSpPr>
          <p:cNvPr id="21" name="YOY">
            <a:extLst>
              <a:ext uri="{FF2B5EF4-FFF2-40B4-BE49-F238E27FC236}">
                <a16:creationId xmlns:a16="http://schemas.microsoft.com/office/drawing/2014/main" id="{CCFC9AE8-A28F-4E98-BA6E-D185C5A52420}"/>
              </a:ext>
            </a:extLst>
          </p:cNvPr>
          <p:cNvSpPr txBox="1"/>
          <p:nvPr/>
        </p:nvSpPr>
        <p:spPr>
          <a:xfrm>
            <a:off x="2420009" y="3723971"/>
            <a:ext cx="871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13F2-C706-46DD-A8A7-8134D718A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8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C9E9A-1C96-4F8F-933B-3E1E9221B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805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98348"/>
              </p:ext>
            </p:extLst>
          </p:nvPr>
        </p:nvGraphicFramePr>
        <p:xfrm>
          <a:off x="3406753" y="1238435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5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558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11631"/>
              </p:ext>
            </p:extLst>
          </p:nvPr>
        </p:nvGraphicFramePr>
        <p:xfrm>
          <a:off x="3344117" y="1238435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351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23450"/>
              </p:ext>
            </p:extLst>
          </p:nvPr>
        </p:nvGraphicFramePr>
        <p:xfrm>
          <a:off x="3712465" y="758199"/>
          <a:ext cx="8005980" cy="5328990"/>
        </p:xfrm>
        <a:graphic>
          <a:graphicData uri="http://schemas.openxmlformats.org/drawingml/2006/table">
            <a:tbl>
              <a:tblPr/>
              <a:tblGrid>
                <a:gridCol w="240054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01359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01359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01359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01359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762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49804"/>
              </p:ext>
            </p:extLst>
          </p:nvPr>
        </p:nvGraphicFramePr>
        <p:xfrm>
          <a:off x="3631286" y="823600"/>
          <a:ext cx="8054107" cy="5210800"/>
        </p:xfrm>
        <a:graphic>
          <a:graphicData uri="http://schemas.openxmlformats.org/drawingml/2006/table">
            <a:tbl>
              <a:tblPr/>
              <a:tblGrid>
                <a:gridCol w="245869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398854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398854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398854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398854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805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624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231792"/>
              </p:ext>
            </p:extLst>
          </p:nvPr>
        </p:nvGraphicFramePr>
        <p:xfrm>
          <a:off x="3703321" y="885250"/>
          <a:ext cx="8307491" cy="4727274"/>
        </p:xfrm>
        <a:graphic>
          <a:graphicData uri="http://schemas.openxmlformats.org/drawingml/2006/table">
            <a:tbl>
              <a:tblPr/>
              <a:tblGrid>
                <a:gridCol w="232851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94745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94745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94745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94745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4518" y="572652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AAA97E2E-20E4-4FCA-9C2A-1B3EF0739F0C}"/>
              </a:ext>
            </a:extLst>
          </p:cNvPr>
          <p:cNvSpPr txBox="1"/>
          <p:nvPr/>
        </p:nvSpPr>
        <p:spPr>
          <a:xfrm>
            <a:off x="6500855" y="2585264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5612726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600112"/>
              </p:ext>
            </p:extLst>
          </p:nvPr>
        </p:nvGraphicFramePr>
        <p:xfrm>
          <a:off x="3703321" y="840088"/>
          <a:ext cx="8307493" cy="4727274"/>
        </p:xfrm>
        <a:graphic>
          <a:graphicData uri="http://schemas.openxmlformats.org/drawingml/2006/table">
            <a:tbl>
              <a:tblPr/>
              <a:tblGrid>
                <a:gridCol w="234455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90735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90735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90735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90735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4518" y="572652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39349FDC-623D-424F-9422-BEF4C228C56C}"/>
              </a:ext>
            </a:extLst>
          </p:cNvPr>
          <p:cNvSpPr txBox="1"/>
          <p:nvPr/>
        </p:nvSpPr>
        <p:spPr>
          <a:xfrm>
            <a:off x="6273421" y="2585264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2200136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66274"/>
              </p:ext>
            </p:extLst>
          </p:nvPr>
        </p:nvGraphicFramePr>
        <p:xfrm>
          <a:off x="3654913" y="937338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27464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77100"/>
              </p:ext>
            </p:extLst>
          </p:nvPr>
        </p:nvGraphicFramePr>
        <p:xfrm>
          <a:off x="3654913" y="937338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9857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567619"/>
              </p:ext>
            </p:extLst>
          </p:nvPr>
        </p:nvGraphicFramePr>
        <p:xfrm>
          <a:off x="3408939" y="813000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80656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62600"/>
              </p:ext>
            </p:extLst>
          </p:nvPr>
        </p:nvGraphicFramePr>
        <p:xfrm>
          <a:off x="3408939" y="819306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58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FC302E80-176D-4EB0-B1D0-FF7BBB3EC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7513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30062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888784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C719-CEE4-40E3-B148-E71435B4C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7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20021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1" y="1229051"/>
            <a:ext cx="6129525" cy="128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426721" y="4964243"/>
            <a:ext cx="6129526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</p:txBody>
      </p:sp>
      <p:graphicFrame>
        <p:nvGraphicFramePr>
          <p:cNvPr id="9" name="Table 20">
            <a:extLst>
              <a:ext uri="{FF2B5EF4-FFF2-40B4-BE49-F238E27FC236}">
                <a16:creationId xmlns:a16="http://schemas.microsoft.com/office/drawing/2014/main" id="{D8A480CC-2485-4639-B12E-FC14294DA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96894"/>
              </p:ext>
            </p:extLst>
          </p:nvPr>
        </p:nvGraphicFramePr>
        <p:xfrm>
          <a:off x="426721" y="2598969"/>
          <a:ext cx="6199920" cy="23945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6294">
                  <a:extLst>
                    <a:ext uri="{9D8B030D-6E8A-4147-A177-3AD203B41FA5}">
                      <a16:colId xmlns:a16="http://schemas.microsoft.com/office/drawing/2014/main" val="373931292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2380093829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3772259004"/>
                    </a:ext>
                  </a:extLst>
                </a:gridCol>
                <a:gridCol w="669502">
                  <a:extLst>
                    <a:ext uri="{9D8B030D-6E8A-4147-A177-3AD203B41FA5}">
                      <a16:colId xmlns:a16="http://schemas.microsoft.com/office/drawing/2014/main" val="104026283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2784734133"/>
                    </a:ext>
                  </a:extLst>
                </a:gridCol>
                <a:gridCol w="606700">
                  <a:extLst>
                    <a:ext uri="{9D8B030D-6E8A-4147-A177-3AD203B41FA5}">
                      <a16:colId xmlns:a16="http://schemas.microsoft.com/office/drawing/2014/main" val="2313105452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4048641168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4174468004"/>
                    </a:ext>
                  </a:extLst>
                </a:gridCol>
                <a:gridCol w="602904">
                  <a:extLst>
                    <a:ext uri="{9D8B030D-6E8A-4147-A177-3AD203B41FA5}">
                      <a16:colId xmlns:a16="http://schemas.microsoft.com/office/drawing/2014/main" val="1593955172"/>
                    </a:ext>
                  </a:extLst>
                </a:gridCol>
              </a:tblGrid>
              <a:tr h="40791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SAMPLE SIZES TOTAL AGE 4-70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832971"/>
                  </a:ext>
                </a:extLst>
              </a:tr>
              <a:tr h="62546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Time Periods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62017"/>
                  </a:ext>
                </a:extLst>
              </a:tr>
              <a:tr h="62546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42613"/>
                  </a:ext>
                </a:extLst>
              </a:tr>
              <a:tr h="62546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Occasions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90385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1CA5D-6029-460D-8396-2E22B3A79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6811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54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262886"/>
            <a:ext cx="9851661" cy="15956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Occasion Sizing, Shifting and Behavioral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A532C-95F4-4883-A6DB-A3665121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6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32390"/>
              </p:ext>
            </p:extLst>
          </p:nvPr>
        </p:nvGraphicFramePr>
        <p:xfrm>
          <a:off x="5486932" y="365030"/>
          <a:ext cx="6223740" cy="5524500"/>
        </p:xfrm>
        <a:graphic>
          <a:graphicData uri="http://schemas.openxmlformats.org/drawingml/2006/table">
            <a:tbl>
              <a:tblPr/>
              <a:tblGrid>
                <a:gridCol w="144866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1208831761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2853988456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3194063882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3415021321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1051451111"/>
                    </a:ext>
                  </a:extLst>
                </a:gridCol>
                <a:gridCol w="596884">
                  <a:extLst>
                    <a:ext uri="{9D8B030D-6E8A-4147-A177-3AD203B41FA5}">
                      <a16:colId xmlns:a16="http://schemas.microsoft.com/office/drawing/2014/main" val="193886765"/>
                    </a:ext>
                  </a:extLst>
                </a:gridCol>
              </a:tblGrid>
              <a:tr h="7502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Occasions %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6763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201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4201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55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420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5" name="Title 3"/>
          <p:cNvSpPr txBox="1">
            <a:spLocks/>
          </p:cNvSpPr>
          <p:nvPr/>
        </p:nvSpPr>
        <p:spPr>
          <a:xfrm>
            <a:off x="316470" y="1648638"/>
            <a:ext cx="263692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Arial"/>
              </a:rPr>
              <a:t>Occasion Sizing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66091"/>
              </p:ext>
            </p:extLst>
          </p:nvPr>
        </p:nvGraphicFramePr>
        <p:xfrm>
          <a:off x="212058" y="5502873"/>
          <a:ext cx="5098841" cy="830580"/>
        </p:xfrm>
        <a:graphic>
          <a:graphicData uri="http://schemas.openxmlformats.org/drawingml/2006/table">
            <a:tbl>
              <a:tblPr/>
              <a:tblGrid>
                <a:gridCol w="110166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89025">
                  <a:extLst>
                    <a:ext uri="{9D8B030D-6E8A-4147-A177-3AD203B41FA5}">
                      <a16:colId xmlns:a16="http://schemas.microsoft.com/office/drawing/2014/main" val="1578481378"/>
                    </a:ext>
                  </a:extLst>
                </a:gridCol>
                <a:gridCol w="486681">
                  <a:extLst>
                    <a:ext uri="{9D8B030D-6E8A-4147-A177-3AD203B41FA5}">
                      <a16:colId xmlns:a16="http://schemas.microsoft.com/office/drawing/2014/main" val="1693828239"/>
                    </a:ext>
                  </a:extLst>
                </a:gridCol>
                <a:gridCol w="506958">
                  <a:extLst>
                    <a:ext uri="{9D8B030D-6E8A-4147-A177-3AD203B41FA5}">
                      <a16:colId xmlns:a16="http://schemas.microsoft.com/office/drawing/2014/main" val="1013743220"/>
                    </a:ext>
                  </a:extLst>
                </a:gridCol>
                <a:gridCol w="506958">
                  <a:extLst>
                    <a:ext uri="{9D8B030D-6E8A-4147-A177-3AD203B41FA5}">
                      <a16:colId xmlns:a16="http://schemas.microsoft.com/office/drawing/2014/main" val="618190254"/>
                    </a:ext>
                  </a:extLst>
                </a:gridCol>
                <a:gridCol w="506958">
                  <a:extLst>
                    <a:ext uri="{9D8B030D-6E8A-4147-A177-3AD203B41FA5}">
                      <a16:colId xmlns:a16="http://schemas.microsoft.com/office/drawing/2014/main" val="4142808649"/>
                    </a:ext>
                  </a:extLst>
                </a:gridCol>
                <a:gridCol w="506958">
                  <a:extLst>
                    <a:ext uri="{9D8B030D-6E8A-4147-A177-3AD203B41FA5}">
                      <a16:colId xmlns:a16="http://schemas.microsoft.com/office/drawing/2014/main" val="2836961612"/>
                    </a:ext>
                  </a:extLst>
                </a:gridCol>
                <a:gridCol w="496820">
                  <a:extLst>
                    <a:ext uri="{9D8B030D-6E8A-4147-A177-3AD203B41FA5}">
                      <a16:colId xmlns:a16="http://schemas.microsoft.com/office/drawing/2014/main" val="189529994"/>
                    </a:ext>
                  </a:extLst>
                </a:gridCol>
                <a:gridCol w="496820">
                  <a:extLst>
                    <a:ext uri="{9D8B030D-6E8A-4147-A177-3AD203B41FA5}">
                      <a16:colId xmlns:a16="http://schemas.microsoft.com/office/drawing/2014/main" val="2892397460"/>
                    </a:ext>
                  </a:extLst>
                </a:gridCol>
              </a:tblGrid>
              <a:tr h="26663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32649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Average Daily Number </a:t>
                      </a:r>
                      <a:r>
                        <a:rPr lang="en-US" sz="8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 Occasions per Person</a:t>
                      </a:r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40B7C0C-78FA-4170-9DF0-58BE2224F02B}"/>
              </a:ext>
            </a:extLst>
          </p:cNvPr>
          <p:cNvSpPr txBox="1">
            <a:spLocks/>
          </p:cNvSpPr>
          <p:nvPr/>
        </p:nvSpPr>
        <p:spPr>
          <a:xfrm>
            <a:off x="11710672" y="6537580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64178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9214619"/>
              </p:ext>
            </p:ext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22528"/>
              </p:ext>
            </p:extLst>
          </p:nvPr>
        </p:nvGraphicFramePr>
        <p:xfrm>
          <a:off x="2752506" y="371765"/>
          <a:ext cx="9180197" cy="8115300"/>
        </p:xfrm>
        <a:graphic>
          <a:graphicData uri="http://schemas.openxmlformats.org/drawingml/2006/table">
            <a:tbl>
              <a:tblPr/>
              <a:tblGrid>
                <a:gridCol w="1066472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1578481378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1693828239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836961612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98274033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1293358506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345466381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329224124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4066790495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4258762409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1095442249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3735478434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710424042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3781761491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44255940"/>
                    </a:ext>
                  </a:extLst>
                </a:gridCol>
                <a:gridCol w="540915">
                  <a:extLst>
                    <a:ext uri="{9D8B030D-6E8A-4147-A177-3AD203B41FA5}">
                      <a16:colId xmlns:a16="http://schemas.microsoft.com/office/drawing/2014/main" val="2983856956"/>
                    </a:ext>
                  </a:extLst>
                </a:gridCol>
              </a:tblGrid>
              <a:tr h="34385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Average Annual Number of Occasions per 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Occasions Gained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579991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4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43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4044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4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4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4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400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5" name="Title 3"/>
          <p:cNvSpPr txBox="1">
            <a:spLocks/>
          </p:cNvSpPr>
          <p:nvPr/>
        </p:nvSpPr>
        <p:spPr>
          <a:xfrm>
            <a:off x="316470" y="1648638"/>
            <a:ext cx="2636928" cy="28502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Average Annual Number of Occasions per Person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37EB3CB3-B538-49F1-89E3-A35CBC01A14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68486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578819"/>
              </p:ext>
            </p:ext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74192"/>
              </p:ext>
            </p:extLst>
          </p:nvPr>
        </p:nvGraphicFramePr>
        <p:xfrm>
          <a:off x="4294628" y="1027257"/>
          <a:ext cx="7555993" cy="4937760"/>
        </p:xfrm>
        <a:graphic>
          <a:graphicData uri="http://schemas.openxmlformats.org/drawingml/2006/table">
            <a:tbl>
              <a:tblPr/>
              <a:tblGrid>
                <a:gridCol w="1740409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208831761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9382823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58762409"/>
                    </a:ext>
                  </a:extLst>
                </a:gridCol>
              </a:tblGrid>
              <a:tr h="552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Occasions % Distribution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Average Annual Number of Occasions per 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Occasions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Gained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3355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CHG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CHG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257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204124"/>
              </p:ext>
            </p:extLst>
          </p:nvPr>
        </p:nvGraphicFramePr>
        <p:xfrm>
          <a:off x="994837" y="5012517"/>
          <a:ext cx="3131469" cy="952500"/>
        </p:xfrm>
        <a:graphic>
          <a:graphicData uri="http://schemas.openxmlformats.org/drawingml/2006/table">
            <a:tbl>
              <a:tblPr/>
              <a:tblGrid>
                <a:gridCol w="78627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108396">
                  <a:extLst>
                    <a:ext uri="{9D8B030D-6E8A-4147-A177-3AD203B41FA5}">
                      <a16:colId xmlns:a16="http://schemas.microsoft.com/office/drawing/2014/main" val="1578481378"/>
                    </a:ext>
                  </a:extLst>
                </a:gridCol>
                <a:gridCol w="1236802">
                  <a:extLst>
                    <a:ext uri="{9D8B030D-6E8A-4147-A177-3AD203B41FA5}">
                      <a16:colId xmlns:a16="http://schemas.microsoft.com/office/drawing/2014/main" val="1693828239"/>
                    </a:ext>
                  </a:extLst>
                </a:gridCol>
              </a:tblGrid>
              <a:tr h="23517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(Pre-COVID19), Q3 2019 (Pre-COVID19), 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3517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Average Daily Number </a:t>
                      </a:r>
                      <a:r>
                        <a:rPr lang="en-US" sz="8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 Occasions per Person</a:t>
                      </a:r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8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</a:tbl>
          </a:graphicData>
        </a:graphic>
      </p:graphicFrame>
      <p:sp>
        <p:nvSpPr>
          <p:cNvPr id="17" name="Title 3"/>
          <p:cNvSpPr txBox="1">
            <a:spLocks/>
          </p:cNvSpPr>
          <p:nvPr/>
        </p:nvSpPr>
        <p:spPr>
          <a:xfrm>
            <a:off x="311389" y="1647442"/>
            <a:ext cx="263692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Arial"/>
              </a:rPr>
              <a:t>Occasion Sizing</a:t>
            </a:r>
            <a:endParaRPr lang="en-US" sz="2800" dirty="0">
              <a:solidFill>
                <a:srgbClr val="595959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A68967D2-3599-4D96-A2D4-D7817F92B26F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769898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0377594"/>
              </p:ext>
            </p:ext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8754"/>
              </p:ext>
            </p:extLst>
          </p:nvPr>
        </p:nvGraphicFramePr>
        <p:xfrm>
          <a:off x="2820259" y="370752"/>
          <a:ext cx="9302915" cy="5785725"/>
        </p:xfrm>
        <a:graphic>
          <a:graphicData uri="http://schemas.openxmlformats.org/drawingml/2006/table">
            <a:tbl>
              <a:tblPr/>
              <a:tblGrid>
                <a:gridCol w="131319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1251689573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2501576450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4294426362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4117750928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2286068339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825316399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109881060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2139513179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4095593074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1451522282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932317072"/>
                    </a:ext>
                  </a:extLst>
                </a:gridCol>
                <a:gridCol w="532648">
                  <a:extLst>
                    <a:ext uri="{9D8B030D-6E8A-4147-A177-3AD203B41FA5}">
                      <a16:colId xmlns:a16="http://schemas.microsoft.com/office/drawing/2014/main" val="577964463"/>
                    </a:ext>
                  </a:extLst>
                </a:gridCol>
              </a:tblGrid>
              <a:tr h="33788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Average # of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Items</a:t>
                      </a: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Items 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588019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76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06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406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46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406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 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737433" y="623281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46845">
              <a:spcBef>
                <a:spcPts val="400"/>
              </a:spcBef>
              <a:spcAft>
                <a:spcPts val="400"/>
              </a:spcAft>
              <a:buClr>
                <a:srgbClr val="DB1348"/>
              </a:buClr>
              <a:buSzPct val="150000"/>
              <a:defRPr/>
            </a:pPr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The increase in items represents a food and/or beverage addition to the occasion.</a:t>
            </a: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319303" y="1643358"/>
            <a:ext cx="2636928" cy="23413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Average Number of Items Per Occasions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D5FFE53-CCB8-4E22-9CE6-618E035FF06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388362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1117362"/>
              </p:ext>
            </p:ext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1650"/>
              </p:ext>
            </p:extLst>
          </p:nvPr>
        </p:nvGraphicFramePr>
        <p:xfrm>
          <a:off x="3577455" y="912216"/>
          <a:ext cx="4998264" cy="5034372"/>
        </p:xfrm>
        <a:graphic>
          <a:graphicData uri="http://schemas.openxmlformats.org/drawingml/2006/table">
            <a:tbl>
              <a:tblPr/>
              <a:tblGrid>
                <a:gridCol w="224195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378155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1378155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</a:tblGrid>
              <a:tr h="37800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Average # of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Items</a:t>
                      </a: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Items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CHG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91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539027" y="5953432"/>
            <a:ext cx="5726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46845">
              <a:spcBef>
                <a:spcPts val="400"/>
              </a:spcBef>
              <a:spcAft>
                <a:spcPts val="400"/>
              </a:spcAft>
              <a:buClr>
                <a:srgbClr val="DB1348"/>
              </a:buClr>
              <a:buSzPct val="150000"/>
              <a:defRPr/>
            </a:pPr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Note: The increase in items represents a food and/or beverage addition to the occasion.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311389" y="1648460"/>
            <a:ext cx="2636928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Average Number of Items Per Occasions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513A3F2-35C8-4E10-B52C-A6A62CCB41D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53434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E8564-EBD9-4E4F-8A7C-4CAAB9010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311069" y="1643359"/>
            <a:ext cx="263692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Kellogg Share of Occasions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57ACDF0D-DDDD-42F5-82AE-2B3403824F72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9" name="Table 26">
            <a:extLst>
              <a:ext uri="{FF2B5EF4-FFF2-40B4-BE49-F238E27FC236}">
                <a16:creationId xmlns:a16="http://schemas.microsoft.com/office/drawing/2014/main" id="{E2A57CCB-0F17-49FE-84FF-1B13C54B1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98275"/>
              </p:ext>
            </p:extLst>
          </p:nvPr>
        </p:nvGraphicFramePr>
        <p:xfrm>
          <a:off x="2820267" y="379199"/>
          <a:ext cx="8890405" cy="6438900"/>
        </p:xfrm>
        <a:graphic>
          <a:graphicData uri="http://schemas.openxmlformats.org/drawingml/2006/table">
            <a:tbl>
              <a:tblPr/>
              <a:tblGrid>
                <a:gridCol w="1254966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125168957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2501576450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4294426362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4117750928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2286068339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82531639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09881060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13951317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409559307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45152228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93231707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577964463"/>
                    </a:ext>
                  </a:extLst>
                </a:gridCol>
              </a:tblGrid>
              <a:tr h="3496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Kellogg Share of Occasions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Share 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522436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361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361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361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1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3611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44564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dirty="0"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42127"/>
              </p:ext>
            </p:extLst>
          </p:nvPr>
        </p:nvGraphicFramePr>
        <p:xfrm>
          <a:off x="621789" y="990642"/>
          <a:ext cx="11088343" cy="1821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9">
                  <a:extLst>
                    <a:ext uri="{9D8B030D-6E8A-4147-A177-3AD203B41FA5}">
                      <a16:colId xmlns:a16="http://schemas.microsoft.com/office/drawing/2014/main" val="2097610315"/>
                    </a:ext>
                  </a:extLst>
                </a:gridCol>
                <a:gridCol w="723171">
                  <a:extLst>
                    <a:ext uri="{9D8B030D-6E8A-4147-A177-3AD203B41FA5}">
                      <a16:colId xmlns:a16="http://schemas.microsoft.com/office/drawing/2014/main" val="1243804982"/>
                    </a:ext>
                  </a:extLst>
                </a:gridCol>
                <a:gridCol w="757681">
                  <a:extLst>
                    <a:ext uri="{9D8B030D-6E8A-4147-A177-3AD203B41FA5}">
                      <a16:colId xmlns:a16="http://schemas.microsoft.com/office/drawing/2014/main" val="659558133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28291294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730167260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3829958015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200574711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3188053917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633627327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3511228279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120934218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3801562902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2678039174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1775351414"/>
                    </a:ext>
                  </a:extLst>
                </a:gridCol>
                <a:gridCol w="740426">
                  <a:extLst>
                    <a:ext uri="{9D8B030D-6E8A-4147-A177-3AD203B41FA5}">
                      <a16:colId xmlns:a16="http://schemas.microsoft.com/office/drawing/2014/main" val="361632820"/>
                    </a:ext>
                  </a:extLst>
                </a:gridCol>
              </a:tblGrid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47767"/>
                  </a:ext>
                </a:extLst>
              </a:tr>
              <a:tr h="27471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92416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41090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31146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7924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94978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991993"/>
                  </a:ext>
                </a:extLst>
              </a:tr>
              <a:tr h="1435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42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26720" y="710197"/>
            <a:ext cx="18691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Occasion Size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" y="4542714"/>
            <a:ext cx="39654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Gains/Lost vs. Previous Quarter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921828" y="343627"/>
            <a:ext cx="2201346" cy="553998"/>
          </a:xfrm>
          <a:prstGeom prst="rect">
            <a:avLst/>
          </a:prstGeom>
          <a:ln w="31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of occasions is defined as Kellogg presence within the occasion regardless of category. 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B210548-BE26-4606-B4AB-41892D05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08397"/>
            <a:ext cx="10536700" cy="7842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2800" dirty="0">
                <a:latin typeface="Franklin Gothic Medium Cond"/>
                <a:cs typeface="Arial"/>
              </a:rPr>
              <a:t>Kellogg Share of Occasions Performance</a:t>
            </a:r>
            <a:endParaRPr lang="en-US" sz="1600" dirty="0">
              <a:solidFill>
                <a:srgbClr val="595959"/>
              </a:solidFill>
              <a:ea typeface="+mn-ea"/>
              <a:cs typeface="+mn-cs"/>
            </a:endParaRP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AAB41835-18BF-4223-925C-A77202372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046113"/>
              </p:ext>
            </p:extLst>
          </p:nvPr>
        </p:nvGraphicFramePr>
        <p:xfrm>
          <a:off x="467868" y="2860090"/>
          <a:ext cx="11256263" cy="179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3739053-5C8D-49D6-B79B-C9902D2FD147}"/>
              </a:ext>
            </a:extLst>
          </p:cNvPr>
          <p:cNvSpPr txBox="1"/>
          <p:nvPr/>
        </p:nvSpPr>
        <p:spPr>
          <a:xfrm>
            <a:off x="426720" y="2838974"/>
            <a:ext cx="24067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of Occasions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9D3A304-EAE6-444F-AB14-28A78BEB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09424"/>
              </p:ext>
            </p:extLst>
          </p:nvPr>
        </p:nvGraphicFramePr>
        <p:xfrm>
          <a:off x="621786" y="4817938"/>
          <a:ext cx="11088349" cy="154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6">
                  <a:extLst>
                    <a:ext uri="{9D8B030D-6E8A-4147-A177-3AD203B41FA5}">
                      <a16:colId xmlns:a16="http://schemas.microsoft.com/office/drawing/2014/main" val="2097610315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1243804982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659558133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28291294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730167260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3829958015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200574711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3188053917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633627327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3511228279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120934218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3801562902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2678039174"/>
                    </a:ext>
                  </a:extLst>
                </a:gridCol>
                <a:gridCol w="739773">
                  <a:extLst>
                    <a:ext uri="{9D8B030D-6E8A-4147-A177-3AD203B41FA5}">
                      <a16:colId xmlns:a16="http://schemas.microsoft.com/office/drawing/2014/main" val="1775351414"/>
                    </a:ext>
                  </a:extLst>
                </a:gridCol>
                <a:gridCol w="739774">
                  <a:extLst>
                    <a:ext uri="{9D8B030D-6E8A-4147-A177-3AD203B41FA5}">
                      <a16:colId xmlns:a16="http://schemas.microsoft.com/office/drawing/2014/main" val="361632820"/>
                    </a:ext>
                  </a:extLst>
                </a:gridCol>
              </a:tblGrid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47767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92416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41090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31146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7924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991993"/>
                  </a:ext>
                </a:extLst>
              </a:tr>
              <a:tr h="178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42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B5A43-720E-4188-B5C4-47E34C17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46183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5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02101"/>
              </p:ext>
            </p:extLst>
          </p:nvPr>
        </p:nvGraphicFramePr>
        <p:xfrm>
          <a:off x="3539027" y="964032"/>
          <a:ext cx="4867326" cy="5040856"/>
        </p:xfrm>
        <a:graphic>
          <a:graphicData uri="http://schemas.openxmlformats.org/drawingml/2006/table">
            <a:tbl>
              <a:tblPr/>
              <a:tblGrid>
                <a:gridCol w="195953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</a:tblGrid>
              <a:tr h="42143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Kellogg Share of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Occasions</a:t>
                      </a: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Share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84784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CHG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558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27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3" name="Title 3"/>
          <p:cNvSpPr txBox="1">
            <a:spLocks/>
          </p:cNvSpPr>
          <p:nvPr/>
        </p:nvSpPr>
        <p:spPr>
          <a:xfrm>
            <a:off x="311384" y="1644485"/>
            <a:ext cx="263692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Kellogg Share of Occasions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8279EA24-238B-4F7B-85DE-F13A02F0E9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06376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49690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432" y="479856"/>
            <a:ext cx="10536700" cy="47524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latin typeface="Franklin Gothic Medium Cond"/>
                <a:cs typeface="Arial"/>
              </a:rPr>
              <a:t>Kellogg Share of Occasions Performance</a:t>
            </a:r>
            <a:endParaRPr lang="en-US" sz="1600" dirty="0">
              <a:solidFill>
                <a:srgbClr val="595959"/>
              </a:solidFill>
              <a:ea typeface="+mn-ea"/>
              <a:cs typeface="Arial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801567011"/>
              </p:ext>
            </p:extLst>
          </p:nvPr>
        </p:nvGraphicFramePr>
        <p:xfrm>
          <a:off x="649224" y="2340636"/>
          <a:ext cx="11256263" cy="3047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95527" y="2370554"/>
            <a:ext cx="24067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of Occasions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192264"/>
              </p:ext>
            </p:extLst>
          </p:nvPr>
        </p:nvGraphicFramePr>
        <p:xfrm>
          <a:off x="128017" y="1368204"/>
          <a:ext cx="11667755" cy="557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19">
                  <a:extLst>
                    <a:ext uri="{9D8B030D-6E8A-4147-A177-3AD203B41FA5}">
                      <a16:colId xmlns:a16="http://schemas.microsoft.com/office/drawing/2014/main" val="2097610315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1243804982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659558133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28291294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730167260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3829958015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200574711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3188053917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633627327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3511228279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120934218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3801562902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2678039174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1775351414"/>
                    </a:ext>
                  </a:extLst>
                </a:gridCol>
                <a:gridCol w="732174">
                  <a:extLst>
                    <a:ext uri="{9D8B030D-6E8A-4147-A177-3AD203B41FA5}">
                      <a16:colId xmlns:a16="http://schemas.microsoft.com/office/drawing/2014/main" val="361632820"/>
                    </a:ext>
                  </a:extLst>
                </a:gridCol>
              </a:tblGrid>
              <a:tr h="55774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92416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5527" y="1064156"/>
            <a:ext cx="18691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Occasion Size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5521" y="5404764"/>
            <a:ext cx="24067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Gains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80310"/>
              </p:ext>
            </p:extLst>
          </p:nvPr>
        </p:nvGraphicFramePr>
        <p:xfrm>
          <a:off x="128018" y="5719547"/>
          <a:ext cx="1166774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22">
                  <a:extLst>
                    <a:ext uri="{9D8B030D-6E8A-4147-A177-3AD203B41FA5}">
                      <a16:colId xmlns:a16="http://schemas.microsoft.com/office/drawing/2014/main" val="2097610315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8950631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1243804982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659558133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28291294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730167260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3829958015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200574711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3188053917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633627327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3511228279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120934218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3801562902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2678039174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1775351414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361632820"/>
                    </a:ext>
                  </a:extLst>
                </a:gridCol>
              </a:tblGrid>
              <a:tr h="242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47767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6DB3E431-C70A-4822-BB4F-DBD37AA4EB52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921828" y="343627"/>
            <a:ext cx="2201346" cy="553998"/>
          </a:xfrm>
          <a:prstGeom prst="rect">
            <a:avLst/>
          </a:prstGeom>
          <a:ln w="31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Kellogg share of occasions is defined as Kellogg presence within the occasion regardless of category.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149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7817"/>
              </p:ext>
            </p:extLst>
          </p:nvPr>
        </p:nvGraphicFramePr>
        <p:xfrm>
          <a:off x="3232769" y="355104"/>
          <a:ext cx="8890405" cy="6271260"/>
        </p:xfrm>
        <a:graphic>
          <a:graphicData uri="http://schemas.openxmlformats.org/drawingml/2006/table">
            <a:tbl>
              <a:tblPr/>
              <a:tblGrid>
                <a:gridCol w="1254966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1251689573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2501576450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4294426362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4117750928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2286068339"/>
                    </a:ext>
                  </a:extLst>
                </a:gridCol>
                <a:gridCol w="464275">
                  <a:extLst>
                    <a:ext uri="{9D8B030D-6E8A-4147-A177-3AD203B41FA5}">
                      <a16:colId xmlns:a16="http://schemas.microsoft.com/office/drawing/2014/main" val="82531639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09881060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13951317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409559307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45152228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93231707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577964463"/>
                    </a:ext>
                  </a:extLst>
                </a:gridCol>
              </a:tblGrid>
              <a:tr h="33400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@ Home Consumption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372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372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372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372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7" name="Title 3"/>
          <p:cNvSpPr txBox="1">
            <a:spLocks/>
          </p:cNvSpPr>
          <p:nvPr/>
        </p:nvSpPr>
        <p:spPr>
          <a:xfrm>
            <a:off x="314960" y="1643358"/>
            <a:ext cx="2968666" cy="18476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@ Home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D5FFE53-CCB8-4E22-9CE6-618E035FF06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46288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23341"/>
              </p:ext>
            </p:extLst>
          </p:nvPr>
        </p:nvGraphicFramePr>
        <p:xfrm>
          <a:off x="3539027" y="992480"/>
          <a:ext cx="4684446" cy="5034372"/>
        </p:xfrm>
        <a:graphic>
          <a:graphicData uri="http://schemas.openxmlformats.org/drawingml/2006/table">
            <a:tbl>
              <a:tblPr/>
              <a:tblGrid>
                <a:gridCol w="177665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</a:tblGrid>
              <a:tr h="37800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@ Home Consumption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91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5" name="Title 3"/>
          <p:cNvSpPr txBox="1">
            <a:spLocks/>
          </p:cNvSpPr>
          <p:nvPr/>
        </p:nvSpPr>
        <p:spPr>
          <a:xfrm>
            <a:off x="311389" y="1648460"/>
            <a:ext cx="297363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@ Home</a:t>
            </a:r>
          </a:p>
          <a:p>
            <a:pPr lvl="0">
              <a:defRPr/>
            </a:pPr>
            <a:r>
              <a:rPr lang="en-US" sz="4000" dirty="0">
                <a:cs typeface="Arial"/>
              </a:rPr>
              <a:t>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513A3F2-35C8-4E10-B52C-A6A62CCB41D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65018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8621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0" progId="TCLayout.ActiveDocument.1">
                  <p:embed/>
                </p:oleObj>
              </mc:Choice>
              <mc:Fallback>
                <p:oleObj name="think-cell Slide" r:id="rId4" imgW="473" imgH="4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D0ED5A8-E99E-49E8-8677-F8B580AD3A4C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F6CF685B-2773-488A-B7B2-A5941532091C}"/>
              </a:ext>
            </a:extLst>
          </p:cNvPr>
          <p:cNvSpPr txBox="1">
            <a:spLocks/>
          </p:cNvSpPr>
          <p:nvPr/>
        </p:nvSpPr>
        <p:spPr>
          <a:xfrm>
            <a:off x="316750" y="1648438"/>
            <a:ext cx="2484208" cy="205792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cs typeface="Arial"/>
              </a:rPr>
              <a:t>Daypart &amp; Consumption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graphicFrame>
        <p:nvGraphicFramePr>
          <p:cNvPr id="28" name="Table 26">
            <a:extLst>
              <a:ext uri="{FF2B5EF4-FFF2-40B4-BE49-F238E27FC236}">
                <a16:creationId xmlns:a16="http://schemas.microsoft.com/office/drawing/2014/main" id="{39A9112A-C279-419F-BF3D-FEA26CAB0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424"/>
              </p:ext>
            </p:extLst>
          </p:nvPr>
        </p:nvGraphicFramePr>
        <p:xfrm>
          <a:off x="2902558" y="1399591"/>
          <a:ext cx="8890410" cy="4259580"/>
        </p:xfrm>
        <a:graphic>
          <a:graphicData uri="http://schemas.openxmlformats.org/drawingml/2006/table">
            <a:tbl>
              <a:tblPr/>
              <a:tblGrid>
                <a:gridCol w="7764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1743055143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1251689573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2501576450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4294426362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4117750928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2286068339"/>
                    </a:ext>
                  </a:extLst>
                </a:gridCol>
                <a:gridCol w="524092">
                  <a:extLst>
                    <a:ext uri="{9D8B030D-6E8A-4147-A177-3AD203B41FA5}">
                      <a16:colId xmlns:a16="http://schemas.microsoft.com/office/drawing/2014/main" val="82531639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09881060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2139513179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4095593074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145152228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932317072"/>
                    </a:ext>
                  </a:extLst>
                </a:gridCol>
                <a:gridCol w="560177">
                  <a:extLst>
                    <a:ext uri="{9D8B030D-6E8A-4147-A177-3AD203B41FA5}">
                      <a16:colId xmlns:a16="http://schemas.microsoft.com/office/drawing/2014/main" val="577964463"/>
                    </a:ext>
                  </a:extLst>
                </a:gridCol>
              </a:tblGrid>
              <a:tr h="28343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Daypart &amp; Consumption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Gains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(Pre-COVID19)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vs. Prev. Quarter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18260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A80D6-8CAD-4C0B-B751-2EB6B60D2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46183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6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8621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0" progId="TCLayout.ActiveDocument.1">
                  <p:embed/>
                </p:oleObj>
              </mc:Choice>
              <mc:Fallback>
                <p:oleObj name="think-cell Slide" r:id="rId4" imgW="473" imgH="4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91177"/>
              </p:ext>
            </p:extLst>
          </p:nvPr>
        </p:nvGraphicFramePr>
        <p:xfrm>
          <a:off x="4034866" y="1099720"/>
          <a:ext cx="4972919" cy="3977549"/>
        </p:xfrm>
        <a:graphic>
          <a:graphicData uri="http://schemas.openxmlformats.org/drawingml/2006/table">
            <a:tbl>
              <a:tblPr/>
              <a:tblGrid>
                <a:gridCol w="2065127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2531639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58756165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Daypart &amp; Consumption</a:t>
                      </a:r>
                      <a:r>
                        <a:rPr lang="en-US" sz="12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Type</a:t>
                      </a:r>
                      <a:endParaRPr lang="en-US" sz="12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Gains</a:t>
                      </a:r>
                      <a:r>
                        <a:rPr lang="en-US" sz="12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2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84599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545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3544"/>
                  </a:ext>
                </a:extLst>
              </a:tr>
              <a:tr h="545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545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190838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545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Meals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545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Snacks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2239C4B-61B2-4FBF-BC5A-ECD6C3A26DDE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7E45F01-68B4-4A99-839A-B90DCD9A3C4B}"/>
              </a:ext>
            </a:extLst>
          </p:cNvPr>
          <p:cNvSpPr txBox="1">
            <a:spLocks/>
          </p:cNvSpPr>
          <p:nvPr/>
        </p:nvSpPr>
        <p:spPr>
          <a:xfrm>
            <a:off x="314960" y="1647442"/>
            <a:ext cx="2973638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Daypart &amp; Consumption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809379FB-0A8F-43A4-B98D-D4A51E342864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FFCAB-908A-4F86-9332-5EB1B35DDF67}"/>
              </a:ext>
            </a:extLst>
          </p:cNvPr>
          <p:cNvSpPr/>
          <p:nvPr/>
        </p:nvSpPr>
        <p:spPr>
          <a:xfrm>
            <a:off x="9076974" y="2190295"/>
            <a:ext cx="301139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Morning Bite, Breakfast For One, Family Breakfast, Breakfast Work/School, Mid Morning Snack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396439-FBF4-4902-BD27-A6AAC0B4AE55}"/>
              </a:ext>
            </a:extLst>
          </p:cNvPr>
          <p:cNvSpPr/>
          <p:nvPr/>
        </p:nvSpPr>
        <p:spPr>
          <a:xfrm>
            <a:off x="9076974" y="2723459"/>
            <a:ext cx="301139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Lunch, Lunch Alternative, Afternoon Snack, After Work/School Bite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F4746-833A-4A70-B33B-D7B32ABDFF89}"/>
              </a:ext>
            </a:extLst>
          </p:cNvPr>
          <p:cNvSpPr/>
          <p:nvPr/>
        </p:nvSpPr>
        <p:spPr>
          <a:xfrm>
            <a:off x="9076974" y="3256624"/>
            <a:ext cx="3011394" cy="40011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Dinner, Dinner Alternative, Evening Me, Evening We, Bedtime/Late Night Snack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7869F-19A3-4DDB-8652-5699A9AFC308}"/>
              </a:ext>
            </a:extLst>
          </p:cNvPr>
          <p:cNvSpPr/>
          <p:nvPr/>
        </p:nvSpPr>
        <p:spPr>
          <a:xfrm>
            <a:off x="9076974" y="4016044"/>
            <a:ext cx="3011394" cy="47612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txBody>
          <a:bodyPr wrap="square" anchor="ctr">
            <a:no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Breakfast For One, Family Breakfast, Breakfast Work/School, Lunch, Lunch Alternative, Dinner, Dinner Alternative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005D7-08C5-426D-8E92-5C6D160F10EC}"/>
              </a:ext>
            </a:extLst>
          </p:cNvPr>
          <p:cNvSpPr/>
          <p:nvPr/>
        </p:nvSpPr>
        <p:spPr>
          <a:xfrm>
            <a:off x="9076974" y="4593091"/>
            <a:ext cx="3011394" cy="47612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txBody>
          <a:bodyPr wrap="square" anchor="ctr">
            <a:no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Morning Bite, Mid Morning Snack, Afternoon Snack, After Work/School Bite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Evening Me, Evening We, Bedtime/Late Night Snack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3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704534"/>
              </p:ext>
            </p:extLst>
          </p:nvPr>
        </p:nvGraphicFramePr>
        <p:xfrm>
          <a:off x="3048001" y="379199"/>
          <a:ext cx="8577279" cy="5710605"/>
        </p:xfrm>
        <a:graphic>
          <a:graphicData uri="http://schemas.openxmlformats.org/drawingml/2006/table">
            <a:tbl>
              <a:tblPr/>
              <a:tblGrid>
                <a:gridCol w="212169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1350049419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1014099052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870184549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1877940307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806948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</a:tblGrid>
              <a:tr h="399763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 Bakery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 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 Savory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Meat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 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Packaged Frozen Entrees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 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95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314960" y="1647662"/>
            <a:ext cx="3256803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78732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37461"/>
              </p:ext>
            </p:extLst>
          </p:nvPr>
        </p:nvGraphicFramePr>
        <p:xfrm>
          <a:off x="3569507" y="431034"/>
          <a:ext cx="5840892" cy="5726040"/>
        </p:xfrm>
        <a:graphic>
          <a:graphicData uri="http://schemas.openxmlformats.org/drawingml/2006/table">
            <a:tbl>
              <a:tblPr/>
              <a:tblGrid>
                <a:gridCol w="302975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05567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05567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</a:tblGrid>
              <a:tr h="507576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 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 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 Savory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Meat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 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Packaged Frozen Entrees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 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465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312704" y="1648460"/>
            <a:ext cx="3256803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42092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3F40E-A6AE-4DB4-B66E-63742C999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2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75512"/>
              </p:ext>
            </p:extLst>
          </p:nvPr>
        </p:nvGraphicFramePr>
        <p:xfrm>
          <a:off x="3539027" y="1685480"/>
          <a:ext cx="6774091" cy="1938150"/>
        </p:xfrm>
        <a:graphic>
          <a:graphicData uri="http://schemas.openxmlformats.org/drawingml/2006/table">
            <a:tbl>
              <a:tblPr/>
              <a:tblGrid>
                <a:gridCol w="1437819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1350049419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1014099052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870184549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1877940307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667034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</a:tblGrid>
              <a:tr h="294544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FBAE059-C1B1-4ACD-900E-532C4B986DD0}"/>
              </a:ext>
            </a:extLst>
          </p:cNvPr>
          <p:cNvSpPr txBox="1">
            <a:spLocks/>
          </p:cNvSpPr>
          <p:nvPr/>
        </p:nvSpPr>
        <p:spPr>
          <a:xfrm>
            <a:off x="314960" y="1648460"/>
            <a:ext cx="3256803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085033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FBAE059-C1B1-4ACD-900E-532C4B986DD0}"/>
              </a:ext>
            </a:extLst>
          </p:cNvPr>
          <p:cNvSpPr txBox="1">
            <a:spLocks/>
          </p:cNvSpPr>
          <p:nvPr/>
        </p:nvSpPr>
        <p:spPr>
          <a:xfrm>
            <a:off x="310780" y="1642236"/>
            <a:ext cx="3256803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graphicFrame>
        <p:nvGraphicFramePr>
          <p:cNvPr id="32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98013"/>
              </p:ext>
            </p:extLst>
          </p:nvPr>
        </p:nvGraphicFramePr>
        <p:xfrm>
          <a:off x="3539027" y="1576386"/>
          <a:ext cx="5467345" cy="2021970"/>
        </p:xfrm>
        <a:graphic>
          <a:graphicData uri="http://schemas.openxmlformats.org/drawingml/2006/table">
            <a:tbl>
              <a:tblPr/>
              <a:tblGrid>
                <a:gridCol w="255955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</a:tblGrid>
              <a:tr h="294544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31295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49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98341"/>
              </p:ext>
            </p:extLst>
          </p:nvPr>
        </p:nvGraphicFramePr>
        <p:xfrm>
          <a:off x="3572588" y="553615"/>
          <a:ext cx="7758897" cy="5738158"/>
        </p:xfrm>
        <a:graphic>
          <a:graphicData uri="http://schemas.openxmlformats.org/drawingml/2006/table">
            <a:tbl>
              <a:tblPr/>
              <a:tblGrid>
                <a:gridCol w="2672497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1350049419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1014099052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870184549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1877940307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635800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</a:tblGrid>
              <a:tr h="356691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508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25281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3160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30669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 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5281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34621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386657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34794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5870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32585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35809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315785" y="1648460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489626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315785" y="1648460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D174C-6584-4A64-A14D-B70106313E02}"/>
              </a:ext>
            </a:extLst>
          </p:cNvPr>
          <p:cNvSpPr txBox="1"/>
          <p:nvPr/>
        </p:nvSpPr>
        <p:spPr>
          <a:xfrm>
            <a:off x="32339" y="48336"/>
            <a:ext cx="260199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 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84029F1-8D95-4AB5-AAF9-9A6BC6C07E6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graphicFrame>
        <p:nvGraphicFramePr>
          <p:cNvPr id="14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28392"/>
              </p:ext>
            </p:extLst>
          </p:nvPr>
        </p:nvGraphicFramePr>
        <p:xfrm>
          <a:off x="3572588" y="578023"/>
          <a:ext cx="5708606" cy="5701954"/>
        </p:xfrm>
        <a:graphic>
          <a:graphicData uri="http://schemas.openxmlformats.org/drawingml/2006/table">
            <a:tbl>
              <a:tblPr/>
              <a:tblGrid>
                <a:gridCol w="280081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086274395"/>
                    </a:ext>
                  </a:extLst>
                </a:gridCol>
              </a:tblGrid>
              <a:tr h="356691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508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169842"/>
                  </a:ext>
                </a:extLst>
              </a:tr>
              <a:tr h="25281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5351"/>
                  </a:ext>
                </a:extLst>
              </a:tr>
              <a:tr h="3160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316040"/>
                  </a:ext>
                </a:extLst>
              </a:tr>
              <a:tr h="30669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5281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34621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386657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34794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5870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32585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35809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33705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13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95823"/>
              </p:ext>
            </p:extLst>
          </p:nvPr>
        </p:nvGraphicFramePr>
        <p:xfrm>
          <a:off x="3439701" y="758620"/>
          <a:ext cx="7509754" cy="4810608"/>
        </p:xfrm>
        <a:graphic>
          <a:graphicData uri="http://schemas.openxmlformats.org/drawingml/2006/table">
            <a:tbl>
              <a:tblPr/>
              <a:tblGrid>
                <a:gridCol w="228855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3382471856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2463961274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3907368712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1890592750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4112059059"/>
                    </a:ext>
                  </a:extLst>
                </a:gridCol>
                <a:gridCol w="652650">
                  <a:extLst>
                    <a:ext uri="{9D8B030D-6E8A-4147-A177-3AD203B41FA5}">
                      <a16:colId xmlns:a16="http://schemas.microsoft.com/office/drawing/2014/main" val="1793561301"/>
                    </a:ext>
                  </a:extLst>
                </a:gridCol>
              </a:tblGrid>
              <a:tr h="23417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8876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4880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52643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52643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52643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312705" y="1649126"/>
            <a:ext cx="2256259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9701" y="585315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1D63FD2-9D73-4997-9EEC-C68B2CC4BF12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3" name="NA">
            <a:extLst>
              <a:ext uri="{FF2B5EF4-FFF2-40B4-BE49-F238E27FC236}">
                <a16:creationId xmlns:a16="http://schemas.microsoft.com/office/drawing/2014/main" id="{8934B76B-0AA2-4A5F-8BA0-1798C0036CE2}"/>
              </a:ext>
            </a:extLst>
          </p:cNvPr>
          <p:cNvSpPr txBox="1"/>
          <p:nvPr/>
        </p:nvSpPr>
        <p:spPr>
          <a:xfrm>
            <a:off x="4851384" y="2027583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163896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312705" y="1649126"/>
            <a:ext cx="2256259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9676" y="5771264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1D63FD2-9D73-4997-9EEC-C68B2CC4BF12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graphicFrame>
        <p:nvGraphicFramePr>
          <p:cNvPr id="15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64359"/>
              </p:ext>
            </p:extLst>
          </p:nvPr>
        </p:nvGraphicFramePr>
        <p:xfrm>
          <a:off x="3339676" y="840515"/>
          <a:ext cx="6364746" cy="4677273"/>
        </p:xfrm>
        <a:graphic>
          <a:graphicData uri="http://schemas.openxmlformats.org/drawingml/2006/table">
            <a:tbl>
              <a:tblPr/>
              <a:tblGrid>
                <a:gridCol w="345695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433437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375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456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9907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49907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49907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4" name="NA">
            <a:extLst>
              <a:ext uri="{FF2B5EF4-FFF2-40B4-BE49-F238E27FC236}">
                <a16:creationId xmlns:a16="http://schemas.microsoft.com/office/drawing/2014/main" id="{A101AF55-AE6D-46B2-83F6-CBDEE4A2AF46}"/>
              </a:ext>
            </a:extLst>
          </p:cNvPr>
          <p:cNvSpPr txBox="1"/>
          <p:nvPr/>
        </p:nvSpPr>
        <p:spPr>
          <a:xfrm>
            <a:off x="4284283" y="2054088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2401584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2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56490"/>
              </p:ext>
            </p:extLst>
          </p:nvPr>
        </p:nvGraphicFramePr>
        <p:xfrm>
          <a:off x="3539027" y="726251"/>
          <a:ext cx="7256059" cy="4827427"/>
        </p:xfrm>
        <a:graphic>
          <a:graphicData uri="http://schemas.openxmlformats.org/drawingml/2006/table">
            <a:tbl>
              <a:tblPr/>
              <a:tblGrid>
                <a:gridCol w="86542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99511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3529189011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1687607643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484070287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1553212327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1749596258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187686056"/>
                    </a:ext>
                  </a:extLst>
                </a:gridCol>
                <a:gridCol w="674441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</a:tblGrid>
              <a:tr h="331656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42619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42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426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426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20" name="Title 3"/>
          <p:cNvSpPr txBox="1">
            <a:spLocks/>
          </p:cNvSpPr>
          <p:nvPr/>
        </p:nvSpPr>
        <p:spPr>
          <a:xfrm>
            <a:off x="314960" y="1649248"/>
            <a:ext cx="2437119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5W Behavioral Changes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439F6B8E-0229-45DE-BDF2-32A724EDE08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33112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314960" y="1648460"/>
            <a:ext cx="2437119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5W Behavioral Changes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439F6B8E-0229-45DE-BDF2-32A724EDE08B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graphicFrame>
        <p:nvGraphicFramePr>
          <p:cNvPr id="1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79859"/>
              </p:ext>
            </p:extLst>
          </p:nvPr>
        </p:nvGraphicFramePr>
        <p:xfrm>
          <a:off x="3539027" y="610037"/>
          <a:ext cx="5287053" cy="4911247"/>
        </p:xfrm>
        <a:graphic>
          <a:graphicData uri="http://schemas.openxmlformats.org/drawingml/2006/table">
            <a:tbl>
              <a:tblPr/>
              <a:tblGrid>
                <a:gridCol w="88574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9189011"/>
                    </a:ext>
                  </a:extLst>
                </a:gridCol>
              </a:tblGrid>
              <a:tr h="331656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42619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42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426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426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42619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12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25244"/>
              </p:ext>
            </p:extLst>
          </p:nvPr>
        </p:nvGraphicFramePr>
        <p:xfrm>
          <a:off x="3539027" y="853805"/>
          <a:ext cx="7247413" cy="5150390"/>
        </p:xfrm>
        <a:graphic>
          <a:graphicData uri="http://schemas.openxmlformats.org/drawingml/2006/table">
            <a:tbl>
              <a:tblPr/>
              <a:tblGrid>
                <a:gridCol w="63414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343793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2050190072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1594333777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4053479558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4169584678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384784391"/>
                    </a:ext>
                  </a:extLst>
                </a:gridCol>
                <a:gridCol w="658684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</a:tblGrid>
              <a:tr h="310735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10735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1073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1073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1073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31073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20" name="Title 3"/>
          <p:cNvSpPr txBox="1">
            <a:spLocks/>
          </p:cNvSpPr>
          <p:nvPr/>
        </p:nvSpPr>
        <p:spPr>
          <a:xfrm>
            <a:off x="314960" y="1650745"/>
            <a:ext cx="2762295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Demographic Changes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67BBD81C-B201-40CD-81BF-780D12C7A479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989853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314960" y="1650745"/>
            <a:ext cx="2762295" cy="20121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Demographic Changes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67BBD81C-B201-40CD-81BF-780D12C7A479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39" y="48336"/>
            <a:ext cx="25074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Occasion Sizing, Shifting and Behavioral Changes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graphicFrame>
        <p:nvGraphicFramePr>
          <p:cNvPr id="13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72742"/>
              </p:ext>
            </p:extLst>
          </p:nvPr>
        </p:nvGraphicFramePr>
        <p:xfrm>
          <a:off x="3539027" y="869887"/>
          <a:ext cx="5430806" cy="5118225"/>
        </p:xfrm>
        <a:graphic>
          <a:graphicData uri="http://schemas.openxmlformats.org/drawingml/2006/table">
            <a:tbl>
              <a:tblPr/>
              <a:tblGrid>
                <a:gridCol w="67389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</a:tblGrid>
              <a:tr h="310735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10735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1073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1073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1073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31073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3107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2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21E72-443C-4A44-A5C3-2AF9B49A4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3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3326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54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760" y="2285713"/>
            <a:ext cx="9851661" cy="1595698"/>
          </a:xfrm>
        </p:spPr>
        <p:txBody>
          <a:bodyPr anchor="ctr">
            <a:normAutofit/>
          </a:bodyPr>
          <a:lstStyle/>
          <a:p>
            <a:r>
              <a:rPr lang="en-US" dirty="0"/>
              <a:t>Kellogg Category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401ED-4D2E-4AEF-9E2A-B1EC24030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44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aphicFrame>
        <p:nvGraphicFramePr>
          <p:cNvPr id="21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57410"/>
              </p:ext>
            </p:extLst>
          </p:nvPr>
        </p:nvGraphicFramePr>
        <p:xfrm>
          <a:off x="2415654" y="871453"/>
          <a:ext cx="9707513" cy="5799348"/>
        </p:xfrm>
        <a:graphic>
          <a:graphicData uri="http://schemas.openxmlformats.org/drawingml/2006/table">
            <a:tbl>
              <a:tblPr/>
              <a:tblGrid>
                <a:gridCol w="131018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3371938746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2999876939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490726960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1611897108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4235892535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4283327249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4010058802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1152435842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2855553954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3457470561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376752181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1716628839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1533024854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2845244996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1546878938"/>
                    </a:ext>
                  </a:extLst>
                </a:gridCol>
                <a:gridCol w="524833">
                  <a:extLst>
                    <a:ext uri="{9D8B030D-6E8A-4147-A177-3AD203B41FA5}">
                      <a16:colId xmlns:a16="http://schemas.microsoft.com/office/drawing/2014/main" val="380240504"/>
                    </a:ext>
                  </a:extLst>
                </a:gridCol>
              </a:tblGrid>
              <a:tr h="23696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Cereal</a:t>
                      </a:r>
                      <a:endParaRPr lang="en-US" sz="900" b="1" i="0" u="none" strike="noStrike" kern="1200" baseline="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Share of Occasion</a:t>
                      </a: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RTEC</a:t>
                      </a:r>
                      <a:r>
                        <a:rPr lang="en-US" sz="9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Share of Occasion</a:t>
                      </a: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53080">
                <a:tc>
                  <a:txBody>
                    <a:bodyPr/>
                    <a:lstStyle/>
                    <a:p>
                      <a:pPr algn="r" fontAlgn="b"/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48438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2883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2CE1D79-708A-4E89-9A80-B997AEE333AB}"/>
              </a:ext>
            </a:extLst>
          </p:cNvPr>
          <p:cNvSpPr/>
          <p:nvPr/>
        </p:nvSpPr>
        <p:spPr>
          <a:xfrm>
            <a:off x="4314198" y="351767"/>
            <a:ext cx="7808976" cy="447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182880" tIns="182880" rIns="182880" bIns="182880" anchor="ctr">
            <a:noAutofit/>
          </a:bodyPr>
          <a:lstStyle/>
          <a:p>
            <a:pPr marL="0" marR="0" lvl="0" indent="0" algn="ctr" defTabSz="124684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B1348"/>
              </a:buClr>
              <a:buSzPct val="15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Cereal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Cold Cereal, Granola, Muesli, Oatmeal, Hot Cereals  |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RTEC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Cold Cereal only</a:t>
            </a:r>
          </a:p>
        </p:txBody>
      </p:sp>
      <p:sp>
        <p:nvSpPr>
          <p:cNvPr id="20" name="CategoryName"/>
          <p:cNvSpPr txBox="1">
            <a:spLocks/>
          </p:cNvSpPr>
          <p:nvPr/>
        </p:nvSpPr>
        <p:spPr>
          <a:xfrm>
            <a:off x="42044" y="2422905"/>
            <a:ext cx="265489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Cereal Performance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39" y="48336"/>
            <a:ext cx="168347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Kellogg Category Performance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78794B5-A807-429D-B237-E0BDF43837A8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2926608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aphicFrame>
        <p:nvGraphicFramePr>
          <p:cNvPr id="21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444699"/>
              </p:ext>
            </p:extLst>
          </p:nvPr>
        </p:nvGraphicFramePr>
        <p:xfrm>
          <a:off x="3539027" y="927175"/>
          <a:ext cx="8048568" cy="5547360"/>
        </p:xfrm>
        <a:graphic>
          <a:graphicData uri="http://schemas.openxmlformats.org/drawingml/2006/table">
            <a:tbl>
              <a:tblPr/>
              <a:tblGrid>
                <a:gridCol w="223298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154098611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15243584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57470561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802405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Cereal</a:t>
                      </a:r>
                      <a:endParaRPr lang="en-US" sz="1100" b="1" i="0" u="none" strike="noStrike" kern="1200" baseline="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Share of Occasion</a:t>
                      </a: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RTEC</a:t>
                      </a: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Share of Occasion</a:t>
                      </a: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0623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4843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Lunch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9507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0096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124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7332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0437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2CE1D79-708A-4E89-9A80-B997AEE333AB}"/>
              </a:ext>
            </a:extLst>
          </p:cNvPr>
          <p:cNvSpPr/>
          <p:nvPr/>
        </p:nvSpPr>
        <p:spPr>
          <a:xfrm>
            <a:off x="5779008" y="425717"/>
            <a:ext cx="5808588" cy="447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182880" tIns="182880" rIns="182880" bIns="182880" anchor="ctr">
            <a:noAutofit/>
          </a:bodyPr>
          <a:lstStyle/>
          <a:p>
            <a:pPr marL="0" marR="0" lvl="0" indent="0" algn="ctr" defTabSz="124684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B1348"/>
              </a:buClr>
              <a:buSzPct val="15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Cereal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Cold Cereal, Granola, Muesli, Oatmeal, Hot Cereals  | 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RTEC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Cold Cereal only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39" y="48336"/>
            <a:ext cx="1683474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Franklin Gothic Medium Cond"/>
                <a:cs typeface="Arial"/>
              </a:rPr>
              <a:t>Kellogg Category Performance </a:t>
            </a:r>
          </a:p>
        </p:txBody>
      </p:sp>
      <p:sp>
        <p:nvSpPr>
          <p:cNvPr id="23" name="CategoryName">
            <a:extLst>
              <a:ext uri="{FF2B5EF4-FFF2-40B4-BE49-F238E27FC236}">
                <a16:creationId xmlns:a16="http://schemas.microsoft.com/office/drawing/2014/main" id="{FB99435A-736F-43BD-8A28-6F5EBD2D2D4D}"/>
              </a:ext>
            </a:extLst>
          </p:cNvPr>
          <p:cNvSpPr txBox="1">
            <a:spLocks/>
          </p:cNvSpPr>
          <p:nvPr/>
        </p:nvSpPr>
        <p:spPr>
          <a:xfrm>
            <a:off x="42044" y="2422905"/>
            <a:ext cx="265489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Cereal Performance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25C62-FBBC-46AD-939B-0B4CB9D97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46183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8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5469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36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10308861" cy="8229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QUARTER-OVER-QUARTER </a:t>
            </a:r>
            <a:br>
              <a:rPr lang="en-US" dirty="0"/>
            </a:br>
            <a:r>
              <a:rPr lang="en-US" sz="4000" dirty="0"/>
              <a:t>SUPPORTING DATA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1710672" y="6546183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326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54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9851661" cy="15956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Morning &amp; Afternoon Snacking</a:t>
            </a:r>
            <a:br>
              <a:rPr lang="en-US" dirty="0"/>
            </a:br>
            <a:r>
              <a:rPr lang="en-US" dirty="0"/>
              <a:t>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8D999-B573-40A7-B0D4-0C13485CC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33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20610"/>
              </p:ext>
            </p:extLst>
          </p:nvPr>
        </p:nvGraphicFramePr>
        <p:xfrm>
          <a:off x="2823414" y="397657"/>
          <a:ext cx="9299760" cy="638974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070938631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857245397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141958989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667852660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955384061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201310865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354378147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614670825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861369463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1292677048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3122482986"/>
                    </a:ext>
                  </a:extLst>
                </a:gridCol>
                <a:gridCol w="485985">
                  <a:extLst>
                    <a:ext uri="{9D8B030D-6E8A-4147-A177-3AD203B41FA5}">
                      <a16:colId xmlns:a16="http://schemas.microsoft.com/office/drawing/2014/main" val="13153011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268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326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236980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59735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43767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17415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169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69330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65458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29975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613843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22943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87650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07667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169870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836205CA-7E6C-44E7-8359-6EC3AB80072E}"/>
              </a:ext>
            </a:extLst>
          </p:cNvPr>
          <p:cNvSpPr txBox="1">
            <a:spLocks/>
          </p:cNvSpPr>
          <p:nvPr/>
        </p:nvSpPr>
        <p:spPr>
          <a:xfrm>
            <a:off x="228600" y="2165822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7769B-D127-463A-BA84-7CB1255D7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/>
              <a:t>45</a:t>
            </a:fld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794BEFA-09D5-4FF4-BC2C-EEC75F4FEE3D}"/>
              </a:ext>
            </a:extLst>
          </p:cNvPr>
          <p:cNvSpPr txBox="1">
            <a:spLocks/>
          </p:cNvSpPr>
          <p:nvPr/>
        </p:nvSpPr>
        <p:spPr>
          <a:xfrm>
            <a:off x="11757056" y="655281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11083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432255"/>
              </p:ext>
            </p:extLst>
          </p:nvPr>
        </p:nvGraphicFramePr>
        <p:xfrm>
          <a:off x="2855495" y="394337"/>
          <a:ext cx="9267673" cy="6613045"/>
        </p:xfrm>
        <a:graphic>
          <a:graphicData uri="http://schemas.openxmlformats.org/drawingml/2006/table">
            <a:tbl>
              <a:tblPr/>
              <a:tblGrid>
                <a:gridCol w="1380137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070938631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857245397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141958989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667852660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955384061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201310865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354378147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614670825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861369463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1292677048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3122482986"/>
                    </a:ext>
                  </a:extLst>
                </a:gridCol>
                <a:gridCol w="492971">
                  <a:extLst>
                    <a:ext uri="{9D8B030D-6E8A-4147-A177-3AD203B41FA5}">
                      <a16:colId xmlns:a16="http://schemas.microsoft.com/office/drawing/2014/main" val="1315301179"/>
                    </a:ext>
                  </a:extLst>
                </a:gridCol>
              </a:tblGrid>
              <a:tr h="297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268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326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236980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59735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43767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17415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169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693302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65458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299756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613843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122943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87650"/>
                  </a:ext>
                </a:extLst>
              </a:tr>
              <a:tr h="386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307667"/>
                  </a:ext>
                </a:extLst>
              </a:tr>
              <a:tr h="252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169870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36205CA-7E6C-44E7-8359-6EC3AB80072E}"/>
              </a:ext>
            </a:extLst>
          </p:cNvPr>
          <p:cNvSpPr txBox="1">
            <a:spLocks/>
          </p:cNvSpPr>
          <p:nvPr/>
        </p:nvSpPr>
        <p:spPr>
          <a:xfrm>
            <a:off x="228600" y="2165822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A8F0FE7-CCB3-4478-BEAB-1A4891842517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75CCD-2682-4662-85E4-0D521FB90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672" y="6546183"/>
            <a:ext cx="444062" cy="275677"/>
          </a:xfrm>
        </p:spPr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62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249173"/>
              </p:ext>
            </p:extLst>
          </p:nvPr>
        </p:nvGraphicFramePr>
        <p:xfrm>
          <a:off x="3011495" y="1567907"/>
          <a:ext cx="9111679" cy="3208020"/>
        </p:xfrm>
        <a:graphic>
          <a:graphicData uri="http://schemas.openxmlformats.org/drawingml/2006/table">
            <a:tbl>
              <a:tblPr/>
              <a:tblGrid>
                <a:gridCol w="94849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81870387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5412635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769362808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352457617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870119528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3545296380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410067339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848790249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18721057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497092343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690951881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135142256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21" name="Title 3">
            <a:extLst>
              <a:ext uri="{FF2B5EF4-FFF2-40B4-BE49-F238E27FC236}">
                <a16:creationId xmlns:a16="http://schemas.microsoft.com/office/drawing/2014/main" id="{80CF32EB-83CF-40BD-9A8A-F762AD295ECB}"/>
              </a:ext>
            </a:extLst>
          </p:cNvPr>
          <p:cNvSpPr txBox="1">
            <a:spLocks/>
          </p:cNvSpPr>
          <p:nvPr/>
        </p:nvSpPr>
        <p:spPr>
          <a:xfrm>
            <a:off x="260588" y="2165822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DDDF1C9-D6DC-42F4-B4AF-183630B4A9FE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4BFA3773-4DC5-4392-9825-98215F894AEC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557151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1733"/>
              </p:ext>
            </p:extLst>
          </p:nvPr>
        </p:nvGraphicFramePr>
        <p:xfrm>
          <a:off x="2819733" y="1308827"/>
          <a:ext cx="9111679" cy="3726180"/>
        </p:xfrm>
        <a:graphic>
          <a:graphicData uri="http://schemas.openxmlformats.org/drawingml/2006/table">
            <a:tbl>
              <a:tblPr/>
              <a:tblGrid>
                <a:gridCol w="94849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81870387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5412635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769362808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352457617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870119528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3545296380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410067339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848790249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187210574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1497092343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690951881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2135142256"/>
                    </a:ext>
                  </a:extLst>
                </a:gridCol>
                <a:gridCol w="510199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21" name="Title 3">
            <a:extLst>
              <a:ext uri="{FF2B5EF4-FFF2-40B4-BE49-F238E27FC236}">
                <a16:creationId xmlns:a16="http://schemas.microsoft.com/office/drawing/2014/main" id="{80CF32EB-83CF-40BD-9A8A-F762AD295ECB}"/>
              </a:ext>
            </a:extLst>
          </p:cNvPr>
          <p:cNvSpPr txBox="1">
            <a:spLocks/>
          </p:cNvSpPr>
          <p:nvPr/>
        </p:nvSpPr>
        <p:spPr>
          <a:xfrm>
            <a:off x="260588" y="2165822"/>
            <a:ext cx="325680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DDDF1C9-D6DC-42F4-B4AF-183630B4A9FE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EF39982-E5E0-40FD-A6A2-FB9BB8AC0CD0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516695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82899"/>
              </p:ext>
            </p:extLst>
          </p:nvPr>
        </p:nvGraphicFramePr>
        <p:xfrm>
          <a:off x="2374229" y="344856"/>
          <a:ext cx="9748939" cy="6957074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1062559961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772145618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1751179464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876961201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819319505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3926975073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953458399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682861449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4081298398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2041158617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3723524396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379393701"/>
                    </a:ext>
                  </a:extLst>
                </a:gridCol>
                <a:gridCol w="518104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97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2734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5294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53565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5294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1" name="Title 3">
            <a:extLst>
              <a:ext uri="{FF2B5EF4-FFF2-40B4-BE49-F238E27FC236}">
                <a16:creationId xmlns:a16="http://schemas.microsoft.com/office/drawing/2014/main" id="{0A5093CD-FB95-42F9-BD19-5E0FA70F5ADE}"/>
              </a:ext>
            </a:extLst>
          </p:cNvPr>
          <p:cNvSpPr txBox="1">
            <a:spLocks/>
          </p:cNvSpPr>
          <p:nvPr/>
        </p:nvSpPr>
        <p:spPr>
          <a:xfrm>
            <a:off x="260589" y="2165822"/>
            <a:ext cx="21136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FA1CFF0-BB3E-4ACD-9C76-66DF0D679FB0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C990E-77E1-48DB-9578-C2E6D6B1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0672" y="6546183"/>
            <a:ext cx="444062" cy="275677"/>
          </a:xfrm>
        </p:spPr>
        <p:txBody>
          <a:bodyPr/>
          <a:lstStyle/>
          <a:p>
            <a:pPr algn="ctr"/>
            <a:fld id="{8A0054E3-373C-6A40-AC7B-353BACBE9E45}" type="slidenum">
              <a:rPr lang="es-ES" sz="70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49</a:t>
            </a:fld>
            <a:endParaRPr lang="es-ES" sz="700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3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AD57F-216D-4A15-9353-83CA67E5A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29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2140"/>
              </p:ext>
            </p:extLst>
          </p:nvPr>
        </p:nvGraphicFramePr>
        <p:xfrm>
          <a:off x="2477690" y="342790"/>
          <a:ext cx="9645484" cy="7383794"/>
        </p:xfrm>
        <a:graphic>
          <a:graphicData uri="http://schemas.openxmlformats.org/drawingml/2006/table">
            <a:tbl>
              <a:tblPr/>
              <a:tblGrid>
                <a:gridCol w="144378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1062559961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772145618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1751179464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876961201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819319505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3926975073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953458399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682861449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4081298398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2041158617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3723524396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379393701"/>
                    </a:ext>
                  </a:extLst>
                </a:gridCol>
                <a:gridCol w="512606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97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32734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5294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53565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5294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6620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38686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21" name="Title 3">
            <a:extLst>
              <a:ext uri="{FF2B5EF4-FFF2-40B4-BE49-F238E27FC236}">
                <a16:creationId xmlns:a16="http://schemas.microsoft.com/office/drawing/2014/main" id="{0A5093CD-FB95-42F9-BD19-5E0FA70F5ADE}"/>
              </a:ext>
            </a:extLst>
          </p:cNvPr>
          <p:cNvSpPr txBox="1">
            <a:spLocks/>
          </p:cNvSpPr>
          <p:nvPr/>
        </p:nvSpPr>
        <p:spPr>
          <a:xfrm>
            <a:off x="260589" y="2165822"/>
            <a:ext cx="21136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4CDC15-344F-48C3-8F39-C5661F41ABCC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933B9F1-0B84-48D0-8CD0-0DBF76F9FC16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550338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53105"/>
              </p:ext>
            </p:extLst>
          </p:nvPr>
        </p:nvGraphicFramePr>
        <p:xfrm>
          <a:off x="2665813" y="450009"/>
          <a:ext cx="9457361" cy="6714714"/>
        </p:xfrm>
        <a:graphic>
          <a:graphicData uri="http://schemas.openxmlformats.org/drawingml/2006/table">
            <a:tbl>
              <a:tblPr/>
              <a:tblGrid>
                <a:gridCol w="147587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67634006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45277199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973325141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282092137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61985893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07118215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4462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015873261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943940947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4258710812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30370033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33685937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21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169957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64795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64795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 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665813" y="609565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9E28BA05-3EBC-49DF-A225-CC47C812173B}"/>
              </a:ext>
            </a:extLst>
          </p:cNvPr>
          <p:cNvSpPr txBox="1">
            <a:spLocks/>
          </p:cNvSpPr>
          <p:nvPr/>
        </p:nvSpPr>
        <p:spPr>
          <a:xfrm>
            <a:off x="68826" y="2165822"/>
            <a:ext cx="2144985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cs typeface="Arial"/>
              </a:rPr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76D967F2-F042-4AB7-9390-E30D0B8F1953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BDB3C2D-DDF9-46F9-8B92-C5A2BF37ACCE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FBE2F377-1074-4BD6-AC94-5264A81FEEBA}"/>
              </a:ext>
            </a:extLst>
          </p:cNvPr>
          <p:cNvSpPr txBox="1"/>
          <p:nvPr/>
        </p:nvSpPr>
        <p:spPr>
          <a:xfrm>
            <a:off x="5069848" y="2363533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1962703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8648"/>
              </p:ext>
            </p:extLst>
          </p:nvPr>
        </p:nvGraphicFramePr>
        <p:xfrm>
          <a:off x="2665813" y="461087"/>
          <a:ext cx="9457361" cy="6928074"/>
        </p:xfrm>
        <a:graphic>
          <a:graphicData uri="http://schemas.openxmlformats.org/drawingml/2006/table">
            <a:tbl>
              <a:tblPr/>
              <a:tblGrid>
                <a:gridCol w="147587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67634006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45277199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973325141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282092137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61985893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071182159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14462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015873261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943940947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4258710812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30370033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3336859375"/>
                    </a:ext>
                  </a:extLst>
                </a:gridCol>
                <a:gridCol w="498843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212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169957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7424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18057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41426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64795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647959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 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665813" y="6119401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9E28BA05-3EBC-49DF-A225-CC47C812173B}"/>
              </a:ext>
            </a:extLst>
          </p:cNvPr>
          <p:cNvSpPr txBox="1">
            <a:spLocks/>
          </p:cNvSpPr>
          <p:nvPr/>
        </p:nvSpPr>
        <p:spPr>
          <a:xfrm>
            <a:off x="68826" y="2165822"/>
            <a:ext cx="2346519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>
                <a:cs typeface="Arial"/>
              </a:rPr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76D967F2-F042-4AB7-9390-E30D0B8F1953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916457E-B153-473D-A0C6-395BBDDF942F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C766C568-BAB5-41E1-BEA4-52F097A065E0}"/>
              </a:ext>
            </a:extLst>
          </p:cNvPr>
          <p:cNvSpPr txBox="1"/>
          <p:nvPr/>
        </p:nvSpPr>
        <p:spPr>
          <a:xfrm>
            <a:off x="5046953" y="2397860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491785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46577"/>
              </p:ext>
            </p:extLst>
          </p:nvPr>
        </p:nvGraphicFramePr>
        <p:xfrm>
          <a:off x="2738540" y="771688"/>
          <a:ext cx="9352550" cy="5706769"/>
        </p:xfrm>
        <a:graphic>
          <a:graphicData uri="http://schemas.openxmlformats.org/drawingml/2006/table">
            <a:tbl>
              <a:tblPr/>
              <a:tblGrid>
                <a:gridCol w="646599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909487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2700891217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760080839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126380919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455423853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3411129351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345070164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2197592675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284050883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01523598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3419054088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1987910054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2834694331"/>
                    </a:ext>
                  </a:extLst>
                </a:gridCol>
                <a:gridCol w="487279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9" name="Title 3">
            <a:extLst>
              <a:ext uri="{FF2B5EF4-FFF2-40B4-BE49-F238E27FC236}">
                <a16:creationId xmlns:a16="http://schemas.microsoft.com/office/drawing/2014/main" id="{B7C58100-0793-4E6A-B1E7-3F65D922F7FB}"/>
              </a:ext>
            </a:extLst>
          </p:cNvPr>
          <p:cNvSpPr txBox="1">
            <a:spLocks/>
          </p:cNvSpPr>
          <p:nvPr/>
        </p:nvSpPr>
        <p:spPr>
          <a:xfrm>
            <a:off x="355019" y="2863245"/>
            <a:ext cx="3256803" cy="10060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E6A689D7-7B46-4368-8CA2-A7A65F4E2548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3D71E959-CC94-4A6E-84A9-D108EACFD086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1917836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83560"/>
              </p:ext>
            </p:extLst>
          </p:nvPr>
        </p:nvGraphicFramePr>
        <p:xfrm>
          <a:off x="2630905" y="698344"/>
          <a:ext cx="9492277" cy="5920129"/>
        </p:xfrm>
        <a:graphic>
          <a:graphicData uri="http://schemas.openxmlformats.org/drawingml/2006/table">
            <a:tbl>
              <a:tblPr/>
              <a:tblGrid>
                <a:gridCol w="656259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923074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2700891217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760080839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126380919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455423853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3411129351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345070164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2197592675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284050883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01523598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3419054088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1987910054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2834694331"/>
                    </a:ext>
                  </a:extLst>
                </a:gridCol>
                <a:gridCol w="494559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9" name="Title 3">
            <a:extLst>
              <a:ext uri="{FF2B5EF4-FFF2-40B4-BE49-F238E27FC236}">
                <a16:creationId xmlns:a16="http://schemas.microsoft.com/office/drawing/2014/main" id="{B7C58100-0793-4E6A-B1E7-3F65D922F7FB}"/>
              </a:ext>
            </a:extLst>
          </p:cNvPr>
          <p:cNvSpPr txBox="1">
            <a:spLocks/>
          </p:cNvSpPr>
          <p:nvPr/>
        </p:nvSpPr>
        <p:spPr>
          <a:xfrm>
            <a:off x="355019" y="2863245"/>
            <a:ext cx="3256803" cy="10060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E6A689D7-7B46-4368-8CA2-A7A65F4E2548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4BB1594-2B92-450A-A8B2-AFBC58E6D94A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4105015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6855"/>
              </p:ext>
            </p:extLst>
          </p:nvPr>
        </p:nvGraphicFramePr>
        <p:xfrm>
          <a:off x="3444263" y="543918"/>
          <a:ext cx="8710471" cy="6650844"/>
        </p:xfrm>
        <a:graphic>
          <a:graphicData uri="http://schemas.openxmlformats.org/drawingml/2006/table">
            <a:tbl>
              <a:tblPr/>
              <a:tblGrid>
                <a:gridCol w="60687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02651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961035524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13524601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845459543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9510395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811364939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75318285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90774838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884734784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411749291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00739816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680571705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38473041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687802900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20" name="Title 3">
            <a:extLst>
              <a:ext uri="{FF2B5EF4-FFF2-40B4-BE49-F238E27FC236}">
                <a16:creationId xmlns:a16="http://schemas.microsoft.com/office/drawing/2014/main" id="{F1AC8615-CE9D-4963-B33A-92CF2FE3648D}"/>
              </a:ext>
            </a:extLst>
          </p:cNvPr>
          <p:cNvSpPr txBox="1">
            <a:spLocks/>
          </p:cNvSpPr>
          <p:nvPr/>
        </p:nvSpPr>
        <p:spPr>
          <a:xfrm>
            <a:off x="355019" y="2863245"/>
            <a:ext cx="3256803" cy="10060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Demographics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EBF0031-740E-4D35-BCF9-97781149E841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EEC655A-4A2E-4493-B03E-1F333124A3EA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294355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57538"/>
              </p:ext>
            </p:extLst>
          </p:nvPr>
        </p:nvGraphicFramePr>
        <p:xfrm>
          <a:off x="3412703" y="522751"/>
          <a:ext cx="8710471" cy="6864204"/>
        </p:xfrm>
        <a:graphic>
          <a:graphicData uri="http://schemas.openxmlformats.org/drawingml/2006/table">
            <a:tbl>
              <a:tblPr/>
              <a:tblGrid>
                <a:gridCol w="606873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02651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961035524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13524601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845459543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9510395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811364939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75318285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907748382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884734784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411749291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007398168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680571705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2384730410"/>
                    </a:ext>
                  </a:extLst>
                </a:gridCol>
                <a:gridCol w="442318">
                  <a:extLst>
                    <a:ext uri="{9D8B030D-6E8A-4147-A177-3AD203B41FA5}">
                      <a16:colId xmlns:a16="http://schemas.microsoft.com/office/drawing/2014/main" val="3687802900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2019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Q1 2020 (Pre-COVID19)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Q3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Q4 2020 (During-COVID19)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20" name="Title 3">
            <a:extLst>
              <a:ext uri="{FF2B5EF4-FFF2-40B4-BE49-F238E27FC236}">
                <a16:creationId xmlns:a16="http://schemas.microsoft.com/office/drawing/2014/main" id="{F1AC8615-CE9D-4963-B33A-92CF2FE3648D}"/>
              </a:ext>
            </a:extLst>
          </p:cNvPr>
          <p:cNvSpPr txBox="1">
            <a:spLocks/>
          </p:cNvSpPr>
          <p:nvPr/>
        </p:nvSpPr>
        <p:spPr>
          <a:xfrm>
            <a:off x="355019" y="2863245"/>
            <a:ext cx="3256803" cy="10060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dirty="0">
                <a:cs typeface="Arial"/>
              </a:rPr>
              <a:t>Demographics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  <a:cs typeface="Arial"/>
              </a:rPr>
              <a:t>Share of Occasions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FEBF0031-740E-4D35-BCF9-97781149E841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EEC655A-4A2E-4493-B03E-1F333124A3EA}"/>
              </a:ext>
            </a:extLst>
          </p:cNvPr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0949455" y="48335"/>
            <a:ext cx="1173719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Quarter-Over-Quarter</a:t>
            </a:r>
          </a:p>
        </p:txBody>
      </p:sp>
    </p:spTree>
    <p:extLst>
      <p:ext uri="{BB962C8B-B14F-4D97-AF65-F5344CB8AC3E}">
        <p14:creationId xmlns:p14="http://schemas.microsoft.com/office/powerpoint/2010/main" val="2638965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3187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36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10308861" cy="8229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YEAR-OVER-YEAR </a:t>
            </a:r>
            <a:br>
              <a:rPr lang="en-US" dirty="0"/>
            </a:br>
            <a:r>
              <a:rPr lang="en-US" sz="4000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328861477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60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9851661" cy="1595698"/>
          </a:xfrm>
        </p:spPr>
        <p:txBody>
          <a:bodyPr anchor="ctr">
            <a:normAutofit/>
          </a:bodyPr>
          <a:lstStyle/>
          <a:p>
            <a:r>
              <a:rPr lang="en-US" dirty="0"/>
              <a:t>Breakfast 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EAF3-2364-4EFA-984F-FCC95B367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7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52223"/>
              </p:ext>
            </p:extLst>
          </p:nvPr>
        </p:nvGraphicFramePr>
        <p:xfrm>
          <a:off x="3566952" y="719165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39964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7BCA5-16D1-4145-B0E5-E4B4F9971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06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767026"/>
              </p:ext>
            </p:extLst>
          </p:nvPr>
        </p:nvGraphicFramePr>
        <p:xfrm>
          <a:off x="3581400" y="732326"/>
          <a:ext cx="5959233" cy="5554073"/>
        </p:xfrm>
        <a:graphic>
          <a:graphicData uri="http://schemas.openxmlformats.org/drawingml/2006/table">
            <a:tbl>
              <a:tblPr/>
              <a:tblGrid>
                <a:gridCol w="305144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672930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073196"/>
              </p:ext>
            </p:extLst>
          </p:nvPr>
        </p:nvGraphicFramePr>
        <p:xfrm>
          <a:off x="3810000" y="1232128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D292-ED39-4C4C-859B-C910011C3155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868744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06497"/>
              </p:ext>
            </p:extLst>
          </p:nvPr>
        </p:nvGraphicFramePr>
        <p:xfrm>
          <a:off x="3810000" y="1219200"/>
          <a:ext cx="5509640" cy="2190565"/>
        </p:xfrm>
        <a:graphic>
          <a:graphicData uri="http://schemas.openxmlformats.org/drawingml/2006/table">
            <a:tbl>
              <a:tblPr/>
              <a:tblGrid>
                <a:gridCol w="260184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D292-ED39-4C4C-859B-C910011C3155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703917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98096"/>
              </p:ext>
            </p:extLst>
          </p:nvPr>
        </p:nvGraphicFramePr>
        <p:xfrm>
          <a:off x="3817050" y="990975"/>
          <a:ext cx="8306124" cy="5210796"/>
        </p:xfrm>
        <a:graphic>
          <a:graphicData uri="http://schemas.openxmlformats.org/drawingml/2006/table">
            <a:tbl>
              <a:tblPr/>
              <a:tblGrid>
                <a:gridCol w="249054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C029F3-5DBB-4D81-92B9-A98A0AC45282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847528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423193"/>
              </p:ext>
            </p:extLst>
          </p:nvPr>
        </p:nvGraphicFramePr>
        <p:xfrm>
          <a:off x="3810000" y="990975"/>
          <a:ext cx="5412476" cy="5210796"/>
        </p:xfrm>
        <a:graphic>
          <a:graphicData uri="http://schemas.openxmlformats.org/drawingml/2006/table">
            <a:tbl>
              <a:tblPr/>
              <a:tblGrid>
                <a:gridCol w="250468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C029F3-5DBB-4D81-92B9-A98A0AC45282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27898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8715"/>
              </p:ext>
            </p:extLst>
          </p:nvPr>
        </p:nvGraphicFramePr>
        <p:xfrm>
          <a:off x="3815682" y="985926"/>
          <a:ext cx="8307492" cy="4727274"/>
        </p:xfrm>
        <a:graphic>
          <a:graphicData uri="http://schemas.openxmlformats.org/drawingml/2006/table">
            <a:tbl>
              <a:tblPr/>
              <a:tblGrid>
                <a:gridCol w="24919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4518" y="572652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69DF1-014E-414A-B0E9-82A39D2B28A9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F7482171-FACA-477D-930F-DED96D2E5288}"/>
              </a:ext>
            </a:extLst>
          </p:cNvPr>
          <p:cNvSpPr txBox="1"/>
          <p:nvPr/>
        </p:nvSpPr>
        <p:spPr>
          <a:xfrm>
            <a:off x="6256114" y="2703444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1114256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45960"/>
              </p:ext>
            </p:extLst>
          </p:nvPr>
        </p:nvGraphicFramePr>
        <p:xfrm>
          <a:off x="3810000" y="985926"/>
          <a:ext cx="5423363" cy="4727274"/>
        </p:xfrm>
        <a:graphic>
          <a:graphicData uri="http://schemas.openxmlformats.org/drawingml/2006/table">
            <a:tbl>
              <a:tblPr/>
              <a:tblGrid>
                <a:gridCol w="251557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8837" y="5717385"/>
            <a:ext cx="5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69DF1-014E-414A-B0E9-82A39D2B28A9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099FF721-D6FF-46B0-983E-D56EF73A48D7}"/>
              </a:ext>
            </a:extLst>
          </p:cNvPr>
          <p:cNvSpPr txBox="1"/>
          <p:nvPr/>
        </p:nvSpPr>
        <p:spPr>
          <a:xfrm>
            <a:off x="5257711" y="2887898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2898319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177311"/>
              </p:ext>
            </p:extLst>
          </p:nvPr>
        </p:nvGraphicFramePr>
        <p:xfrm>
          <a:off x="3810000" y="988158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AB921-0033-4DDF-AE09-1E4E489048C9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561601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45617"/>
              </p:ext>
            </p:extLst>
          </p:nvPr>
        </p:nvGraphicFramePr>
        <p:xfrm>
          <a:off x="3152274" y="943644"/>
          <a:ext cx="5027479" cy="4970712"/>
        </p:xfrm>
        <a:graphic>
          <a:graphicData uri="http://schemas.openxmlformats.org/drawingml/2006/table">
            <a:tbl>
              <a:tblPr/>
              <a:tblGrid>
                <a:gridCol w="906379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13308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AB921-0033-4DDF-AE09-1E4E489048C9}"/>
              </a:ext>
            </a:extLst>
          </p:cNvPr>
          <p:cNvSpPr txBox="1"/>
          <p:nvPr/>
        </p:nvSpPr>
        <p:spPr>
          <a:xfrm>
            <a:off x="32339" y="48336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590847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51940"/>
              </p:ext>
            </p:extLst>
          </p:nvPr>
        </p:nvGraphicFramePr>
        <p:xfrm>
          <a:off x="3539027" y="1022299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For 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Family Breakfast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A4A8A-8A41-49C0-AB9B-AA54747DEC97}"/>
              </a:ext>
            </a:extLst>
          </p:cNvPr>
          <p:cNvSpPr txBox="1"/>
          <p:nvPr/>
        </p:nvSpPr>
        <p:spPr>
          <a:xfrm>
            <a:off x="32339" y="61984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61716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E37B63-19A2-4410-A9CA-88E12B4B4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77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88674"/>
              </p:ext>
            </p:extLst>
          </p:nvPr>
        </p:nvGraphicFramePr>
        <p:xfrm>
          <a:off x="3810000" y="990215"/>
          <a:ext cx="4982194" cy="5354125"/>
        </p:xfrm>
        <a:graphic>
          <a:graphicData uri="http://schemas.openxmlformats.org/drawingml/2006/table">
            <a:tbl>
              <a:tblPr/>
              <a:tblGrid>
                <a:gridCol w="696346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373628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6110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6110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Breakfast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@ Work/School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A4A8A-8A41-49C0-AB9B-AA54747DEC97}"/>
              </a:ext>
            </a:extLst>
          </p:cNvPr>
          <p:cNvSpPr txBox="1"/>
          <p:nvPr/>
        </p:nvSpPr>
        <p:spPr>
          <a:xfrm>
            <a:off x="32339" y="61984"/>
            <a:ext cx="1144865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Breakfast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802016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54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9851661" cy="15956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Morning &amp; Afternoon Snacking</a:t>
            </a:r>
            <a:br>
              <a:rPr lang="en-US" dirty="0"/>
            </a:br>
            <a:r>
              <a:rPr lang="en-US" dirty="0"/>
              <a:t>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FF989-9C5B-431E-9C42-0C1056ED3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56240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71243"/>
              </p:ext>
            </p:extLst>
          </p:nvPr>
        </p:nvGraphicFramePr>
        <p:xfrm>
          <a:off x="3566952" y="719165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296558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50043"/>
              </p:ext>
            </p:extLst>
          </p:nvPr>
        </p:nvGraphicFramePr>
        <p:xfrm>
          <a:off x="3566952" y="719165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26463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5013"/>
              </p:ext>
            </p:extLst>
          </p:nvPr>
        </p:nvGraphicFramePr>
        <p:xfrm>
          <a:off x="3810000" y="1232128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4253269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077920"/>
              </p:ext>
            </p:extLst>
          </p:nvPr>
        </p:nvGraphicFramePr>
        <p:xfrm>
          <a:off x="3810000" y="1232128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705669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82098"/>
              </p:ext>
            </p:extLst>
          </p:nvPr>
        </p:nvGraphicFramePr>
        <p:xfrm>
          <a:off x="3817050" y="990975"/>
          <a:ext cx="8306124" cy="5210796"/>
        </p:xfrm>
        <a:graphic>
          <a:graphicData uri="http://schemas.openxmlformats.org/drawingml/2006/table">
            <a:tbl>
              <a:tblPr/>
              <a:tblGrid>
                <a:gridCol w="249054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253955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83126"/>
              </p:ext>
            </p:extLst>
          </p:nvPr>
        </p:nvGraphicFramePr>
        <p:xfrm>
          <a:off x="3817050" y="990975"/>
          <a:ext cx="8306124" cy="5210796"/>
        </p:xfrm>
        <a:graphic>
          <a:graphicData uri="http://schemas.openxmlformats.org/drawingml/2006/table">
            <a:tbl>
              <a:tblPr/>
              <a:tblGrid>
                <a:gridCol w="249054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516432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50045"/>
              </p:ext>
            </p:extLst>
          </p:nvPr>
        </p:nvGraphicFramePr>
        <p:xfrm>
          <a:off x="3815682" y="985926"/>
          <a:ext cx="8307492" cy="4727274"/>
        </p:xfrm>
        <a:graphic>
          <a:graphicData uri="http://schemas.openxmlformats.org/drawingml/2006/table">
            <a:tbl>
              <a:tblPr/>
              <a:tblGrid>
                <a:gridCol w="24919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4518" y="572652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NA">
            <a:extLst>
              <a:ext uri="{FF2B5EF4-FFF2-40B4-BE49-F238E27FC236}">
                <a16:creationId xmlns:a16="http://schemas.microsoft.com/office/drawing/2014/main" id="{6156BDE7-C400-4C1B-B1D7-841F1DA7D80E}"/>
              </a:ext>
            </a:extLst>
          </p:cNvPr>
          <p:cNvSpPr txBox="1"/>
          <p:nvPr/>
        </p:nvSpPr>
        <p:spPr>
          <a:xfrm>
            <a:off x="6587418" y="2690192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4267190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11580"/>
              </p:ext>
            </p:extLst>
          </p:nvPr>
        </p:nvGraphicFramePr>
        <p:xfrm>
          <a:off x="3815682" y="985926"/>
          <a:ext cx="8307492" cy="4727274"/>
        </p:xfrm>
        <a:graphic>
          <a:graphicData uri="http://schemas.openxmlformats.org/drawingml/2006/table">
            <a:tbl>
              <a:tblPr/>
              <a:tblGrid>
                <a:gridCol w="24919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4518" y="572652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NA">
            <a:extLst>
              <a:ext uri="{FF2B5EF4-FFF2-40B4-BE49-F238E27FC236}">
                <a16:creationId xmlns:a16="http://schemas.microsoft.com/office/drawing/2014/main" id="{F8E7F3E1-914C-4AE9-8EE1-800F8090F6DB}"/>
              </a:ext>
            </a:extLst>
          </p:cNvPr>
          <p:cNvSpPr txBox="1"/>
          <p:nvPr/>
        </p:nvSpPr>
        <p:spPr>
          <a:xfrm>
            <a:off x="6560914" y="2703443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329681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B6BC-5D2F-489E-AFD2-7DCD6B531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07897"/>
              </p:ext>
            </p:extLst>
          </p:nvPr>
        </p:nvGraphicFramePr>
        <p:xfrm>
          <a:off x="3810000" y="988158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3705147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07889"/>
              </p:ext>
            </p:extLst>
          </p:nvPr>
        </p:nvGraphicFramePr>
        <p:xfrm>
          <a:off x="3810000" y="988158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1653199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67786"/>
              </p:ext>
            </p:extLst>
          </p:nvPr>
        </p:nvGraphicFramePr>
        <p:xfrm>
          <a:off x="3810000" y="990215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Early Morning Bite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Mid Morning Snack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643949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857869"/>
              </p:ext>
            </p:extLst>
          </p:nvPr>
        </p:nvGraphicFramePr>
        <p:xfrm>
          <a:off x="3810000" y="990215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Snack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After Work/ School Bite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39" y="48336"/>
            <a:ext cx="2154757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Morning &amp; Afternoon Snacking 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201565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60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9851661" cy="1595698"/>
          </a:xfrm>
        </p:spPr>
        <p:txBody>
          <a:bodyPr anchor="ctr">
            <a:normAutofit/>
          </a:bodyPr>
          <a:lstStyle/>
          <a:p>
            <a:r>
              <a:rPr lang="en-US" dirty="0"/>
              <a:t>Evening Snacking 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1FD7-F869-42D6-A29E-5344EEA72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733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91615"/>
              </p:ext>
            </p:extLst>
          </p:nvPr>
        </p:nvGraphicFramePr>
        <p:xfrm>
          <a:off x="3566952" y="719165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952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53278"/>
              </p:ext>
            </p:extLst>
          </p:nvPr>
        </p:nvGraphicFramePr>
        <p:xfrm>
          <a:off x="3581400" y="732326"/>
          <a:ext cx="5959233" cy="5554073"/>
        </p:xfrm>
        <a:graphic>
          <a:graphicData uri="http://schemas.openxmlformats.org/drawingml/2006/table">
            <a:tbl>
              <a:tblPr/>
              <a:tblGrid>
                <a:gridCol w="305144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236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70022"/>
              </p:ext>
            </p:extLst>
          </p:nvPr>
        </p:nvGraphicFramePr>
        <p:xfrm>
          <a:off x="3810000" y="1232128"/>
          <a:ext cx="8309192" cy="2190565"/>
        </p:xfrm>
        <a:graphic>
          <a:graphicData uri="http://schemas.openxmlformats.org/drawingml/2006/table">
            <a:tbl>
              <a:tblPr/>
              <a:tblGrid>
                <a:gridCol w="249360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4294716811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920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698621"/>
              </p:ext>
            </p:extLst>
          </p:nvPr>
        </p:nvGraphicFramePr>
        <p:xfrm>
          <a:off x="3810000" y="1219200"/>
          <a:ext cx="5509640" cy="2190565"/>
        </p:xfrm>
        <a:graphic>
          <a:graphicData uri="http://schemas.openxmlformats.org/drawingml/2006/table">
            <a:tbl>
              <a:tblPr/>
              <a:tblGrid>
                <a:gridCol w="2601848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301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8925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 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8571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046434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9E6895E6-DB77-420F-9312-D027527E6CF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635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034849"/>
              </p:ext>
            </p:extLst>
          </p:nvPr>
        </p:nvGraphicFramePr>
        <p:xfrm>
          <a:off x="3817050" y="990975"/>
          <a:ext cx="8306124" cy="5210796"/>
        </p:xfrm>
        <a:graphic>
          <a:graphicData uri="http://schemas.openxmlformats.org/drawingml/2006/table">
            <a:tbl>
              <a:tblPr/>
              <a:tblGrid>
                <a:gridCol w="249054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76072134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87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013894-4A12-42BD-B671-A37AD69DD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18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17958"/>
              </p:ext>
            </p:extLst>
          </p:nvPr>
        </p:nvGraphicFramePr>
        <p:xfrm>
          <a:off x="3810000" y="990975"/>
          <a:ext cx="5412476" cy="5210796"/>
        </p:xfrm>
        <a:graphic>
          <a:graphicData uri="http://schemas.openxmlformats.org/drawingml/2006/table">
            <a:tbl>
              <a:tblPr/>
              <a:tblGrid>
                <a:gridCol w="2504684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285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26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a strong, intense flavor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simple and 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a good source of fiber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371166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no artificial flavors/colors/preservatives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low in salt/sodium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from natural ingred.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made with whole grains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Has visible 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no artificial sweeteners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Contains low/no sugar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fresh/freshly made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 higher quality / premium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 is not intrusive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702508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Does not make a mess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30247"/>
                  </a:ext>
                </a:extLst>
              </a:tr>
              <a:tr h="27184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Easy to eat with one hand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67093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47076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Detailed Product Attributes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FA432D99-BB3D-403F-B45B-AF9BF2BAC1D5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708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04361"/>
              </p:ext>
            </p:extLst>
          </p:nvPr>
        </p:nvGraphicFramePr>
        <p:xfrm>
          <a:off x="3815682" y="985926"/>
          <a:ext cx="8039434" cy="4727274"/>
        </p:xfrm>
        <a:graphic>
          <a:graphicData uri="http://schemas.openxmlformats.org/drawingml/2006/table">
            <a:tbl>
              <a:tblPr/>
              <a:tblGrid>
                <a:gridCol w="2411502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06983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06983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  <a:gridCol w="1406983">
                  <a:extLst>
                    <a:ext uri="{9D8B030D-6E8A-4147-A177-3AD203B41FA5}">
                      <a16:colId xmlns:a16="http://schemas.microsoft.com/office/drawing/2014/main" val="952098925"/>
                    </a:ext>
                  </a:extLst>
                </a:gridCol>
                <a:gridCol w="1406983">
                  <a:extLst>
                    <a:ext uri="{9D8B030D-6E8A-4147-A177-3AD203B41FA5}">
                      <a16:colId xmlns:a16="http://schemas.microsoft.com/office/drawing/2014/main" val="249435135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5682" y="6158349"/>
            <a:ext cx="7718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38A05232-CB29-4FD2-9FBF-D5C4A4AF9811}"/>
              </a:ext>
            </a:extLst>
          </p:cNvPr>
          <p:cNvSpPr txBox="1"/>
          <p:nvPr/>
        </p:nvSpPr>
        <p:spPr>
          <a:xfrm>
            <a:off x="6454897" y="2690192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3522184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61856"/>
              </p:ext>
            </p:extLst>
          </p:nvPr>
        </p:nvGraphicFramePr>
        <p:xfrm>
          <a:off x="3818837" y="740505"/>
          <a:ext cx="5423363" cy="4727274"/>
        </p:xfrm>
        <a:graphic>
          <a:graphicData uri="http://schemas.openxmlformats.org/drawingml/2006/table">
            <a:tbl>
              <a:tblPr/>
              <a:tblGrid>
                <a:gridCol w="251557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2483467655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4214390"/>
                    </a:ext>
                  </a:extLst>
                </a:gridCol>
              </a:tblGrid>
              <a:tr h="394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16150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rgbClr val="5959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6569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Healthy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Routine Replenishment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65810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Grab &amp; 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685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Family Enjoyment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8091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Buying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3327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Spontaneous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52888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Planned 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48890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Treat/Reward for Me or my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Specific 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63895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773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12518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Single-pack/individual portion from a multi-pack/bag/box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99376"/>
                  </a:ext>
                </a:extLst>
              </a:tr>
              <a:tr h="274783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larger/sharing/multi-serve pack/bag/box/tub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08971"/>
                  </a:ext>
                </a:extLst>
              </a:tr>
            </a:tbl>
          </a:graphicData>
        </a:graphic>
      </p:graphicFrame>
      <p:sp>
        <p:nvSpPr>
          <p:cNvPr id="19" name="Title 3"/>
          <p:cNvSpPr txBox="1">
            <a:spLocks/>
          </p:cNvSpPr>
          <p:nvPr/>
        </p:nvSpPr>
        <p:spPr>
          <a:xfrm>
            <a:off x="565389" y="1810002"/>
            <a:ext cx="3137932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Shopper Mission &amp; Packaging Type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8837" y="6117495"/>
            <a:ext cx="8020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*Packaging asked of packaged categories only, excludes categories such as fruits/veggies, sweet baked goods, main meal foods, etc.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DE7CF71-030F-40AF-AF00-B94D3E682DD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5" name="NA">
            <a:extLst>
              <a:ext uri="{FF2B5EF4-FFF2-40B4-BE49-F238E27FC236}">
                <a16:creationId xmlns:a16="http://schemas.microsoft.com/office/drawing/2014/main" id="{F2218B58-5B1D-42EE-96E6-00D2DAEF0DAD}"/>
              </a:ext>
            </a:extLst>
          </p:cNvPr>
          <p:cNvSpPr txBox="1"/>
          <p:nvPr/>
        </p:nvSpPr>
        <p:spPr>
          <a:xfrm>
            <a:off x="5266548" y="2585264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     Not Applicable</a:t>
            </a:r>
          </a:p>
        </p:txBody>
      </p:sp>
    </p:spTree>
    <p:extLst>
      <p:ext uri="{BB962C8B-B14F-4D97-AF65-F5344CB8AC3E}">
        <p14:creationId xmlns:p14="http://schemas.microsoft.com/office/powerpoint/2010/main" val="3557954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41965"/>
              </p:ext>
            </p:extLst>
          </p:nvPr>
        </p:nvGraphicFramePr>
        <p:xfrm>
          <a:off x="3191854" y="799265"/>
          <a:ext cx="8055759" cy="4970712"/>
        </p:xfrm>
        <a:graphic>
          <a:graphicData uri="http://schemas.openxmlformats.org/drawingml/2006/table">
            <a:tbl>
              <a:tblPr/>
              <a:tblGrid>
                <a:gridCol w="100573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27740220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38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29900"/>
              </p:ext>
            </p:extLst>
          </p:nvPr>
        </p:nvGraphicFramePr>
        <p:xfrm>
          <a:off x="2935704" y="943644"/>
          <a:ext cx="5238375" cy="4970712"/>
        </p:xfrm>
        <a:graphic>
          <a:graphicData uri="http://schemas.openxmlformats.org/drawingml/2006/table">
            <a:tbl>
              <a:tblPr/>
              <a:tblGrid>
                <a:gridCol w="946485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262120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514885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514885">
                  <a:extLst>
                    <a:ext uri="{9D8B030D-6E8A-4147-A177-3AD203B41FA5}">
                      <a16:colId xmlns:a16="http://schemas.microsoft.com/office/drawing/2014/main" val="1700004983"/>
                    </a:ext>
                  </a:extLst>
                </a:gridCol>
              </a:tblGrid>
              <a:tr h="5517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42758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</a:t>
                      </a:r>
                      <a:r>
                        <a:rPr lang="en-US" sz="10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Home</a:t>
                      </a:r>
                      <a:endParaRPr lang="en-US" sz="10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304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Who With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Family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30475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Meal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Convenience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Nourishment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931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l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Grazing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163499"/>
                  </a:ext>
                </a:extLst>
              </a:tr>
              <a:tr h="3047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Consumption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208035"/>
                  </a:ext>
                </a:extLst>
              </a:tr>
              <a:tr h="304753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Spontaneous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878988"/>
                  </a:ext>
                </a:extLst>
              </a:tr>
            </a:tbl>
          </a:graphicData>
        </a:graphic>
      </p:graphicFrame>
      <p:sp>
        <p:nvSpPr>
          <p:cNvPr id="16" name="Title 3"/>
          <p:cNvSpPr txBox="1">
            <a:spLocks/>
          </p:cNvSpPr>
          <p:nvPr/>
        </p:nvSpPr>
        <p:spPr>
          <a:xfrm>
            <a:off x="565389" y="1810002"/>
            <a:ext cx="3046433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5Ws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35017A4-1930-4661-B8E1-DD04AD0568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966274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08302"/>
              </p:ext>
            </p:extLst>
          </p:nvPr>
        </p:nvGraphicFramePr>
        <p:xfrm>
          <a:off x="3539027" y="772727"/>
          <a:ext cx="8301733" cy="5219387"/>
        </p:xfrm>
        <a:graphic>
          <a:graphicData uri="http://schemas.openxmlformats.org/drawingml/2006/table">
            <a:tbl>
              <a:tblPr/>
              <a:tblGrid>
                <a:gridCol w="775730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710419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840511002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619963428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Me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Evening We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993646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 panose="020B0604020202020204" pitchFamily="34" charset="0"/>
            </a:endParaRPr>
          </a:p>
        </p:txBody>
      </p: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134344"/>
              </p:ext>
            </p:extLst>
          </p:nvPr>
        </p:nvGraphicFramePr>
        <p:xfrm>
          <a:off x="3539027" y="591516"/>
          <a:ext cx="4982194" cy="5354125"/>
        </p:xfrm>
        <a:graphic>
          <a:graphicData uri="http://schemas.openxmlformats.org/drawingml/2006/table">
            <a:tbl>
              <a:tblPr/>
              <a:tblGrid>
                <a:gridCol w="696346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373628">
                  <a:extLst>
                    <a:ext uri="{9D8B030D-6E8A-4147-A177-3AD203B41FA5}">
                      <a16:colId xmlns:a16="http://schemas.microsoft.com/office/drawing/2014/main" val="2232639040"/>
                    </a:ext>
                  </a:extLst>
                </a:gridCol>
                <a:gridCol w="1456110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6110">
                  <a:extLst>
                    <a:ext uri="{9D8B030D-6E8A-4147-A177-3AD203B41FA5}">
                      <a16:colId xmlns:a16="http://schemas.microsoft.com/office/drawing/2014/main" val="1603802140"/>
                    </a:ext>
                  </a:extLst>
                </a:gridCol>
              </a:tblGrid>
              <a:tr h="3824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Bedtime / Late Night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82639"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104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66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/>
                      <a:endParaRPr lang="en-US" sz="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55263"/>
                  </a:ext>
                </a:extLst>
              </a:tr>
              <a:tr h="29198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(4-12)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464390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Z (13-21)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6954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Millennial (22-38)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858286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Gen X (39-54)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6472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Boomers (55-70)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8071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95172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92594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Income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46860"/>
                  </a:ext>
                </a:extLst>
              </a:tr>
              <a:tr h="29198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to 2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19409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to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34683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than 5 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9747"/>
                  </a:ext>
                </a:extLst>
              </a:tr>
              <a:tr h="291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 with</a:t>
                      </a:r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Kids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67255"/>
                  </a:ext>
                </a:extLst>
              </a:tr>
              <a:tr h="2919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</a:t>
                      </a:r>
                      <a:r>
                        <a:rPr lang="en-US" sz="1100" b="0" i="0" u="none" strike="noStrike" baseline="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without Kids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900" b="0" i="0" u="none" strike="noStrike" kern="12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90545"/>
                  </a:ext>
                </a:extLst>
              </a:tr>
            </a:tbl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565388" y="1810002"/>
            <a:ext cx="347626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Demographics</a:t>
            </a:r>
          </a:p>
          <a:p>
            <a:pPr lvl="0"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2BCF0CB-CBAD-4F90-86A6-4EECF7D532CD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C629-B473-418A-817D-13999576D27B}"/>
              </a:ext>
            </a:extLst>
          </p:cNvPr>
          <p:cNvSpPr txBox="1"/>
          <p:nvPr/>
        </p:nvSpPr>
        <p:spPr>
          <a:xfrm>
            <a:off x="32339" y="48336"/>
            <a:ext cx="1542410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  <a:cs typeface="Arial"/>
              </a:rPr>
              <a:t>Evening Snacking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</p:spTree>
    <p:extLst>
      <p:ext uri="{BB962C8B-B14F-4D97-AF65-F5344CB8AC3E}">
        <p14:creationId xmlns:p14="http://schemas.microsoft.com/office/powerpoint/2010/main" val="42853619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600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Arial" panose="020B0604020202020204" pitchFamily="34" charset="0"/>
              <a:sym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4" y="2779078"/>
            <a:ext cx="9851661" cy="1595698"/>
          </a:xfrm>
        </p:spPr>
        <p:txBody>
          <a:bodyPr anchor="ctr">
            <a:normAutofit/>
          </a:bodyPr>
          <a:lstStyle/>
          <a:p>
            <a:r>
              <a:rPr lang="en-US" dirty="0"/>
              <a:t>Lunch &amp; Dinner Occasions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FA3F9-383C-4210-93F6-EFDE1F03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26DCA39-FE7E-4B33-9419-C9BB65BD885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42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87932"/>
              </p:ext>
            </p:extLst>
          </p:nvPr>
        </p:nvGraphicFramePr>
        <p:xfrm>
          <a:off x="3152187" y="493171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0187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Object 34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88" progId="TCLayout.ActiveDocument.1">
                  <p:embed/>
                </p:oleObj>
              </mc:Choice>
              <mc:Fallback>
                <p:oleObj name="think-cell Slide" r:id="rId5" imgW="592" imgH="588" progId="TCLayout.ActiveDocument.1">
                  <p:embed/>
                  <p:pic>
                    <p:nvPicPr>
                      <p:cNvPr id="343" name="Object 34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Rectangle 343" hidden="1"/>
          <p:cNvSpPr/>
          <p:nvPr>
            <p:custDataLst>
              <p:tags r:id="rId2"/>
            </p:custDataLst>
          </p:nvPr>
        </p:nvSpPr>
        <p:spPr>
          <a:xfrm>
            <a:off x="1588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98111"/>
              </p:ext>
            </p:extLst>
          </p:nvPr>
        </p:nvGraphicFramePr>
        <p:xfrm>
          <a:off x="3152187" y="506860"/>
          <a:ext cx="8558485" cy="5554073"/>
        </p:xfrm>
        <a:graphic>
          <a:graphicData uri="http://schemas.openxmlformats.org/drawingml/2006/table">
            <a:tbl>
              <a:tblPr/>
              <a:tblGrid>
                <a:gridCol w="2742901">
                  <a:extLst>
                    <a:ext uri="{9D8B030D-6E8A-4147-A177-3AD203B41FA5}">
                      <a16:colId xmlns:a16="http://schemas.microsoft.com/office/drawing/2014/main" val="3797023813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964753098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1079838956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405760549"/>
                    </a:ext>
                  </a:extLst>
                </a:gridCol>
                <a:gridCol w="1453896">
                  <a:extLst>
                    <a:ext uri="{9D8B030D-6E8A-4147-A177-3AD203B41FA5}">
                      <a16:colId xmlns:a16="http://schemas.microsoft.com/office/drawing/2014/main" val="3528222587"/>
                    </a:ext>
                  </a:extLst>
                </a:gridCol>
              </a:tblGrid>
              <a:tr h="526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70895"/>
                  </a:ext>
                </a:extLst>
              </a:tr>
              <a:tr h="29537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i="0" u="none" strike="noStrike" kern="12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Q2 2020 (During-COVID19), Q3 2020 (During-COVID19), Q4 2020 (During-COVID19)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CHG</a:t>
                      </a:r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en-US" sz="800" b="1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YAGO</a:t>
                      </a:r>
                      <a:endParaRPr lang="en-US" sz="800" b="1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36946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Prepared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7077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Frozen Breakfast 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27919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Cereal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61508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Bread/Bakery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39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Yogurt/Cheese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5585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Fruits and Veggies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0322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Salty/Savory Snacks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10500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Nuts/Seeds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43244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Crackers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21343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Cookies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3376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Bars/Bites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9794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Sweets/Candy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87518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Dessert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05041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Sweet Baked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79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Main Meal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96242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Nutritional Drinks/Smoothies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2205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23951"/>
                  </a:ext>
                </a:extLst>
              </a:tr>
            </a:tbl>
          </a:graphicData>
        </a:graphic>
      </p:graphicFrame>
      <p:sp>
        <p:nvSpPr>
          <p:cNvPr id="16" name="Title 9"/>
          <p:cNvSpPr txBox="1">
            <a:spLocks/>
          </p:cNvSpPr>
          <p:nvPr/>
        </p:nvSpPr>
        <p:spPr>
          <a:xfrm>
            <a:off x="127893" y="98044"/>
            <a:ext cx="7864660" cy="43383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5389" y="1810002"/>
            <a:ext cx="3201940" cy="2012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600" dirty="0"/>
              <a:t>Category Consumption</a:t>
            </a:r>
          </a:p>
          <a:p>
            <a:pPr>
              <a:defRPr/>
            </a:pPr>
            <a:r>
              <a:rPr lang="en-US" sz="2400" dirty="0">
                <a:solidFill>
                  <a:srgbClr val="595959"/>
                </a:solidFill>
              </a:rPr>
              <a:t>Share of Occasion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56A95ECD-1D7C-412E-B267-EBD3DFA1B046}"/>
              </a:ext>
            </a:extLst>
          </p:cNvPr>
          <p:cNvSpPr txBox="1">
            <a:spLocks/>
          </p:cNvSpPr>
          <p:nvPr/>
        </p:nvSpPr>
        <p:spPr>
          <a:xfrm>
            <a:off x="11710672" y="6550832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B46B-09D5-4350-90AD-630FF8E12588}"/>
              </a:ext>
            </a:extLst>
          </p:cNvPr>
          <p:cNvSpPr txBox="1"/>
          <p:nvPr/>
        </p:nvSpPr>
        <p:spPr>
          <a:xfrm>
            <a:off x="3539027" y="6510558"/>
            <a:ext cx="330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Significance Testing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Previous Quarter OR vs. Previous Year </a:t>
            </a:r>
          </a:p>
          <a:p>
            <a:pPr lvl="0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 95% CL         High           Low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E1639-EB44-4116-9497-516BD0C3ED28}"/>
              </a:ext>
            </a:extLst>
          </p:cNvPr>
          <p:cNvSpPr/>
          <p:nvPr/>
        </p:nvSpPr>
        <p:spPr>
          <a:xfrm>
            <a:off x="4034866" y="6677444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699FC4-C5FB-4D8F-B26A-275ED3532502}"/>
              </a:ext>
            </a:extLst>
          </p:cNvPr>
          <p:cNvSpPr/>
          <p:nvPr/>
        </p:nvSpPr>
        <p:spPr>
          <a:xfrm>
            <a:off x="4413525" y="667708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EC870-0CA6-4F06-983D-56B059A08EA6}"/>
              </a:ext>
            </a:extLst>
          </p:cNvPr>
          <p:cNvSpPr txBox="1"/>
          <p:nvPr/>
        </p:nvSpPr>
        <p:spPr>
          <a:xfrm>
            <a:off x="11247613" y="48335"/>
            <a:ext cx="875561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Year-Over-Year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39" y="48336"/>
            <a:ext cx="1439818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prstClr val="white">
                    <a:lumMod val="75000"/>
                  </a:prstClr>
                </a:solidFill>
                <a:latin typeface="Franklin Gothic Medium Cond"/>
              </a:rPr>
              <a:t>Lunch &amp; Dinner Occasions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Franklin Gothic Medium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467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XCLUDEHIDDENSLIDES" val="False"/>
  <p:tag name="NUMBEROFPAGES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tVIWOZ0Yzcr.xYQfc6i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tVIWOZ0Yzcr.xYQfc6i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c7BUwy7gCqTtqFCwf_Fj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bRwt45Eg4dYvlqUV_VXn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q6QiA4JqU3fS_5NTmJ8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sssmJ.MQkzfFGrwkzDY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sIyuWkTFubuNAEwqJ7kw"/>
</p:tagLst>
</file>

<file path=ppt/theme/theme1.xml><?xml version="1.0" encoding="utf-8"?>
<a:theme xmlns:a="http://schemas.openxmlformats.org/drawingml/2006/main" name="3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18150</TotalTime>
  <Words>18023</Words>
  <Application>Microsoft Office PowerPoint</Application>
  <PresentationFormat>Widescreen</PresentationFormat>
  <Paragraphs>7899</Paragraphs>
  <Slides>109</Slides>
  <Notes>109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8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3_Office Theme</vt:lpstr>
      <vt:lpstr>5_Office Theme</vt:lpstr>
      <vt:lpstr>think-cell Slide</vt:lpstr>
      <vt:lpstr>Occasions Trend Report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Occasion Sizing, Shifting and Behavioral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Kellogg Share of Occasions Performance</vt:lpstr>
      <vt:lpstr>PowerPoint Presentation</vt:lpstr>
      <vt:lpstr>Kellogg Share of Occasions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Kellogg Category Performance</vt:lpstr>
      <vt:lpstr>PowerPoint Presentation</vt:lpstr>
      <vt:lpstr>PowerPoint Presentation</vt:lpstr>
      <vt:lpstr>QUARTER-OVER-QUARTER  SUPPORTING DATA</vt:lpstr>
      <vt:lpstr>Morning &amp; Afternoon Snacking Occasions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YEAR-OVER-YEAR  SUPPORTING DATA</vt:lpstr>
      <vt:lpstr>Breakfast Occasions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Morning &amp; Afternoon Snacking Occasions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Evening Snacking Occasions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Lunch &amp; Dinner Occasions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Kellogg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THE EATING  OCCASION FRAMEWORK</dc:title>
  <dc:creator>Jenkins, Camilla</dc:creator>
  <cp:lastModifiedBy>Chhavi Garg</cp:lastModifiedBy>
  <cp:revision>1306</cp:revision>
  <dcterms:created xsi:type="dcterms:W3CDTF">2019-08-23T13:34:00Z</dcterms:created>
  <dcterms:modified xsi:type="dcterms:W3CDTF">2021-05-21T08:52:18Z</dcterms:modified>
</cp:coreProperties>
</file>